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3" r:id="rId3"/>
    <p:sldId id="257" r:id="rId4"/>
    <p:sldId id="258" r:id="rId5"/>
    <p:sldId id="259" r:id="rId6"/>
    <p:sldId id="274" r:id="rId7"/>
    <p:sldId id="260" r:id="rId8"/>
    <p:sldId id="270" r:id="rId9"/>
    <p:sldId id="261" r:id="rId10"/>
    <p:sldId id="264" r:id="rId11"/>
    <p:sldId id="271" r:id="rId12"/>
    <p:sldId id="262" r:id="rId13"/>
    <p:sldId id="263" r:id="rId14"/>
    <p:sldId id="272" r:id="rId15"/>
    <p:sldId id="265" r:id="rId16"/>
    <p:sldId id="266" r:id="rId17"/>
    <p:sldId id="267" r:id="rId18"/>
    <p:sldId id="268" r:id="rId19"/>
    <p:sldId id="269"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8"/>
    <p:restoredTop sz="94616"/>
  </p:normalViewPr>
  <p:slideViewPr>
    <p:cSldViewPr snapToGrid="0" snapToObjects="1">
      <p:cViewPr varScale="1">
        <p:scale>
          <a:sx n="105" d="100"/>
          <a:sy n="105" d="100"/>
        </p:scale>
        <p:origin x="30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1/15/19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1/15/19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1/15/19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1/15/19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1/15/19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1/15/19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1/15/19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1/15/19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1/15/19</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1/15/19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1/15/19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1/15/19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1/15/19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1/15/19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1/15/19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1/15/19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1/15/19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1/15/19</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hyperlink" Target="http://doi.org/10.1080/14780887.2011.608466"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nsuworks.nova.edu/tqr/vol22/iss12/14"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46DAA-D87E-8F45-AC49-77032ACA258E}"/>
              </a:ext>
            </a:extLst>
          </p:cNvPr>
          <p:cNvSpPr>
            <a:spLocks noGrp="1"/>
          </p:cNvSpPr>
          <p:nvPr>
            <p:ph type="ctrTitle"/>
          </p:nvPr>
        </p:nvSpPr>
        <p:spPr/>
        <p:txBody>
          <a:bodyPr/>
          <a:lstStyle/>
          <a:p>
            <a:r>
              <a:rPr lang="en-US" sz="4400" dirty="0"/>
              <a:t>The Many Faces of Mindfulness in Qualitative Research </a:t>
            </a:r>
          </a:p>
        </p:txBody>
      </p:sp>
      <p:sp>
        <p:nvSpPr>
          <p:cNvPr id="3" name="Subtitle 2">
            <a:extLst>
              <a:ext uri="{FF2B5EF4-FFF2-40B4-BE49-F238E27FC236}">
                <a16:creationId xmlns:a16="http://schemas.microsoft.com/office/drawing/2014/main" id="{A7FDD0DE-035E-464B-87DA-1203492A4362}"/>
              </a:ext>
            </a:extLst>
          </p:cNvPr>
          <p:cNvSpPr>
            <a:spLocks noGrp="1"/>
          </p:cNvSpPr>
          <p:nvPr>
            <p:ph type="subTitle" idx="1"/>
          </p:nvPr>
        </p:nvSpPr>
        <p:spPr/>
        <p:txBody>
          <a:bodyPr>
            <a:normAutofit fontScale="92500"/>
          </a:bodyPr>
          <a:lstStyle/>
          <a:p>
            <a:r>
              <a:rPr lang="en-US" dirty="0"/>
              <a:t>Ryan Rominger, Ph.D. LCPC-PIT</a:t>
            </a:r>
          </a:p>
          <a:p>
            <a:r>
              <a:rPr lang="en-US" dirty="0"/>
              <a:t>Associate Research Chair, Center for Leadership Studies &amp; Educational Research, College of Doctoral Studies, University of Phoenix</a:t>
            </a:r>
          </a:p>
        </p:txBody>
      </p:sp>
    </p:spTree>
    <p:extLst>
      <p:ext uri="{BB962C8B-B14F-4D97-AF65-F5344CB8AC3E}">
        <p14:creationId xmlns:p14="http://schemas.microsoft.com/office/powerpoint/2010/main" val="3900225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95BAC-60A4-A04E-8745-F2977A5D0BF0}"/>
              </a:ext>
            </a:extLst>
          </p:cNvPr>
          <p:cNvSpPr>
            <a:spLocks noGrp="1"/>
          </p:cNvSpPr>
          <p:nvPr>
            <p:ph type="title"/>
          </p:nvPr>
        </p:nvSpPr>
        <p:spPr/>
        <p:txBody>
          <a:bodyPr/>
          <a:lstStyle/>
          <a:p>
            <a:r>
              <a:rPr lang="en-US" dirty="0"/>
              <a:t>Phenomenology &amp; Raw Experience</a:t>
            </a:r>
          </a:p>
        </p:txBody>
      </p:sp>
      <p:sp>
        <p:nvSpPr>
          <p:cNvPr id="3" name="Content Placeholder 2">
            <a:extLst>
              <a:ext uri="{FF2B5EF4-FFF2-40B4-BE49-F238E27FC236}">
                <a16:creationId xmlns:a16="http://schemas.microsoft.com/office/drawing/2014/main" id="{2D5027EB-4EC2-6645-8429-E9B966DC502F}"/>
              </a:ext>
            </a:extLst>
          </p:cNvPr>
          <p:cNvSpPr>
            <a:spLocks noGrp="1"/>
          </p:cNvSpPr>
          <p:nvPr>
            <p:ph idx="1"/>
          </p:nvPr>
        </p:nvSpPr>
        <p:spPr/>
        <p:txBody>
          <a:bodyPr>
            <a:normAutofit lnSpcReduction="10000"/>
          </a:bodyPr>
          <a:lstStyle/>
          <a:p>
            <a:r>
              <a:rPr lang="en-US" dirty="0"/>
              <a:t>Field of phenomenology has always emphasized the notion of paying close attention to direct, raw experience. (Description)</a:t>
            </a:r>
          </a:p>
          <a:p>
            <a:r>
              <a:rPr lang="en-US" dirty="0"/>
              <a:t>Husserl purposefully placed emphasis upon bracketing judgments and assumptions in a manner that increased awareness of what is given in the flow of immediate human experience. Martin Heidegger (1997/2006), Husserl’s protégé, went on to refine Husserl’s phenomenological emphasis on direct intuition or presence by incorporating a mindful meditative stance of noninterference that allows the experience of being to unfold naturally. (Felder et al., 2014, pp. 7-8) </a:t>
            </a:r>
          </a:p>
          <a:p>
            <a:r>
              <a:rPr lang="en-US" dirty="0"/>
              <a:t>“</a:t>
            </a:r>
            <a:r>
              <a:rPr lang="en-US" dirty="0" err="1"/>
              <a:t>Daseinsanalysis</a:t>
            </a:r>
            <a:r>
              <a:rPr lang="en-US" dirty="0"/>
              <a:t>” </a:t>
            </a:r>
          </a:p>
        </p:txBody>
      </p:sp>
    </p:spTree>
    <p:extLst>
      <p:ext uri="{BB962C8B-B14F-4D97-AF65-F5344CB8AC3E}">
        <p14:creationId xmlns:p14="http://schemas.microsoft.com/office/powerpoint/2010/main" val="1969451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B988D63-FA8B-436C-902E-E5005BC049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1" name="Rectangle 10">
              <a:extLst>
                <a:ext uri="{FF2B5EF4-FFF2-40B4-BE49-F238E27FC236}">
                  <a16:creationId xmlns:a16="http://schemas.microsoft.com/office/drawing/2014/main" id="{2FD177FB-983E-4035-8B7A-655342A7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11">
              <a:extLst>
                <a:ext uri="{FF2B5EF4-FFF2-40B4-BE49-F238E27FC236}">
                  <a16:creationId xmlns:a16="http://schemas.microsoft.com/office/drawing/2014/main" id="{9596D9C3-C0FC-4500-A696-55B9F77BB7A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5" name="Picture 4" descr="A body of water with a mountain in the background&#13;&#10;&#13;&#10;Description automatically generated">
            <a:extLst>
              <a:ext uri="{FF2B5EF4-FFF2-40B4-BE49-F238E27FC236}">
                <a16:creationId xmlns:a16="http://schemas.microsoft.com/office/drawing/2014/main" id="{037F833A-EFCE-D742-8194-27DB3ACCED10}"/>
              </a:ext>
            </a:extLst>
          </p:cNvPr>
          <p:cNvPicPr>
            <a:picLocks noChangeAspect="1"/>
          </p:cNvPicPr>
          <p:nvPr/>
        </p:nvPicPr>
        <p:blipFill rotWithShape="1">
          <a:blip r:embed="rId3"/>
          <a:srcRect l="12717" r="36514" b="-2"/>
          <a:stretch/>
        </p:blipFill>
        <p:spPr>
          <a:xfrm>
            <a:off x="7547810" y="10"/>
            <a:ext cx="4641013" cy="6856310"/>
          </a:xfrm>
          <a:prstGeom prst="rect">
            <a:avLst/>
          </a:prstGeom>
          <a:ln>
            <a:noFill/>
          </a:ln>
          <a:effectLst/>
        </p:spPr>
      </p:pic>
      <p:sp>
        <p:nvSpPr>
          <p:cNvPr id="14" name="Rectangle 13">
            <a:extLst>
              <a:ext uri="{FF2B5EF4-FFF2-40B4-BE49-F238E27FC236}">
                <a16:creationId xmlns:a16="http://schemas.microsoft.com/office/drawing/2014/main" id="{C493E730-2044-49B5-A022-B8D6F3593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96704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EBBEA49-867B-EA49-95C3-EAAE07D57024}"/>
              </a:ext>
            </a:extLst>
          </p:cNvPr>
          <p:cNvSpPr>
            <a:spLocks noGrp="1"/>
          </p:cNvSpPr>
          <p:nvPr>
            <p:ph type="title"/>
          </p:nvPr>
        </p:nvSpPr>
        <p:spPr>
          <a:xfrm>
            <a:off x="680321" y="753228"/>
            <a:ext cx="7087552" cy="1080938"/>
          </a:xfrm>
        </p:spPr>
        <p:txBody>
          <a:bodyPr>
            <a:normAutofit/>
          </a:bodyPr>
          <a:lstStyle/>
          <a:p>
            <a:r>
              <a:rPr lang="en-US"/>
              <a:t>Phenomenology &amp; Raw Experience</a:t>
            </a:r>
            <a:endParaRPr lang="en-US" dirty="0"/>
          </a:p>
        </p:txBody>
      </p:sp>
      <p:pic>
        <p:nvPicPr>
          <p:cNvPr id="16" name="Picture 15">
            <a:extLst>
              <a:ext uri="{FF2B5EF4-FFF2-40B4-BE49-F238E27FC236}">
                <a16:creationId xmlns:a16="http://schemas.microsoft.com/office/drawing/2014/main" id="{78976801-4346-4636-BA62-265C81DFE7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3" name="Content Placeholder 2">
            <a:extLst>
              <a:ext uri="{FF2B5EF4-FFF2-40B4-BE49-F238E27FC236}">
                <a16:creationId xmlns:a16="http://schemas.microsoft.com/office/drawing/2014/main" id="{B52E0E79-57DF-C944-AFFD-991A6BB68A64}"/>
              </a:ext>
            </a:extLst>
          </p:cNvPr>
          <p:cNvSpPr>
            <a:spLocks noGrp="1"/>
          </p:cNvSpPr>
          <p:nvPr>
            <p:ph idx="1"/>
          </p:nvPr>
        </p:nvSpPr>
        <p:spPr>
          <a:xfrm>
            <a:off x="680321" y="2336873"/>
            <a:ext cx="6423211" cy="3599316"/>
          </a:xfrm>
        </p:spPr>
        <p:txBody>
          <a:bodyPr>
            <a:normAutofit/>
          </a:bodyPr>
          <a:lstStyle/>
          <a:p>
            <a:r>
              <a:rPr lang="en-US" sz="1800" dirty="0"/>
              <a:t>In the hermeneutical phenomenological (Heidegger’s) perspective:</a:t>
            </a:r>
          </a:p>
          <a:p>
            <a:pPr lvl="1"/>
            <a:r>
              <a:rPr lang="en-US" sz="1800" dirty="0"/>
              <a:t>An additional element of mindfulness was the increased awareness of the </a:t>
            </a:r>
            <a:r>
              <a:rPr lang="en-US" sz="1800" i="1" dirty="0"/>
              <a:t>interaction</a:t>
            </a:r>
            <a:r>
              <a:rPr lang="en-US" sz="1800" dirty="0"/>
              <a:t> between self and context, or “thrownness” (Davidson, 2013)  </a:t>
            </a:r>
          </a:p>
          <a:p>
            <a:pPr lvl="1"/>
            <a:r>
              <a:rPr lang="en-US" sz="1800" dirty="0"/>
              <a:t>“person and world continuously solicit each other and reflect back upon each other through an ongoing and evolving interrelatedness and entwinement” (Felder et al., 2014, p. 19) </a:t>
            </a:r>
          </a:p>
          <a:p>
            <a:r>
              <a:rPr lang="en-US" sz="1800" dirty="0"/>
              <a:t>To be aware of the interaction takes practice and the cultivation of specific skills of awareness, of being aware of self, other, and the interaction or ‘space between’</a:t>
            </a:r>
          </a:p>
        </p:txBody>
      </p:sp>
    </p:spTree>
    <p:extLst>
      <p:ext uri="{BB962C8B-B14F-4D97-AF65-F5344CB8AC3E}">
        <p14:creationId xmlns:p14="http://schemas.microsoft.com/office/powerpoint/2010/main" val="1804712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5E10B-9708-4042-BE4B-4E4AE2036450}"/>
              </a:ext>
            </a:extLst>
          </p:cNvPr>
          <p:cNvSpPr>
            <a:spLocks noGrp="1"/>
          </p:cNvSpPr>
          <p:nvPr>
            <p:ph type="title"/>
          </p:nvPr>
        </p:nvSpPr>
        <p:spPr/>
        <p:txBody>
          <a:bodyPr/>
          <a:lstStyle/>
          <a:p>
            <a:r>
              <a:rPr lang="en-US" dirty="0"/>
              <a:t>Woodgate, Tennent, </a:t>
            </a:r>
            <a:r>
              <a:rPr lang="en-US" dirty="0" err="1"/>
              <a:t>Zurba</a:t>
            </a:r>
            <a:r>
              <a:rPr lang="en-US" dirty="0"/>
              <a:t> &amp; Ethics</a:t>
            </a:r>
          </a:p>
        </p:txBody>
      </p:sp>
      <p:sp>
        <p:nvSpPr>
          <p:cNvPr id="3" name="Content Placeholder 2">
            <a:extLst>
              <a:ext uri="{FF2B5EF4-FFF2-40B4-BE49-F238E27FC236}">
                <a16:creationId xmlns:a16="http://schemas.microsoft.com/office/drawing/2014/main" id="{0004F266-0EE1-9846-B05C-0AC6B108151C}"/>
              </a:ext>
            </a:extLst>
          </p:cNvPr>
          <p:cNvSpPr>
            <a:spLocks noGrp="1"/>
          </p:cNvSpPr>
          <p:nvPr>
            <p:ph idx="1"/>
          </p:nvPr>
        </p:nvSpPr>
        <p:spPr/>
        <p:txBody>
          <a:bodyPr>
            <a:normAutofit/>
          </a:bodyPr>
          <a:lstStyle/>
          <a:p>
            <a:r>
              <a:rPr lang="en-US" dirty="0"/>
              <a:t>Woodgate, Tennent, and </a:t>
            </a:r>
            <a:r>
              <a:rPr lang="en-US" dirty="0" err="1"/>
              <a:t>Zurba</a:t>
            </a:r>
            <a:r>
              <a:rPr lang="en-US" dirty="0"/>
              <a:t> (2017) propose that mindfulness may also be beneficial when considering research ethics.</a:t>
            </a:r>
          </a:p>
          <a:p>
            <a:r>
              <a:rPr lang="en-US" dirty="0"/>
              <a:t>Ethics arises in two main stages: proposal writing/IRB, and during live interactions with participants where ethics becomes enacted</a:t>
            </a:r>
          </a:p>
          <a:p>
            <a:r>
              <a:rPr lang="en-US" dirty="0"/>
              <a:t>It is in the enactment phase where understanding one’s own personal reactions (to participants and situations) becomes useful</a:t>
            </a:r>
          </a:p>
        </p:txBody>
      </p:sp>
    </p:spTree>
    <p:extLst>
      <p:ext uri="{BB962C8B-B14F-4D97-AF65-F5344CB8AC3E}">
        <p14:creationId xmlns:p14="http://schemas.microsoft.com/office/powerpoint/2010/main" val="484020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A865E47-4365-4F21-B8EA-13B2C12BCB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1" name="Rectangle 10">
              <a:extLst>
                <a:ext uri="{FF2B5EF4-FFF2-40B4-BE49-F238E27FC236}">
                  <a16:creationId xmlns:a16="http://schemas.microsoft.com/office/drawing/2014/main" id="{0CE24988-BB27-40E5-A961-9FA7ED0DB9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0BDE80E-ADE0-4E16-8F80-306A15F4D3F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3" name="Content Placeholder 2">
            <a:extLst>
              <a:ext uri="{FF2B5EF4-FFF2-40B4-BE49-F238E27FC236}">
                <a16:creationId xmlns:a16="http://schemas.microsoft.com/office/drawing/2014/main" id="{53CA0E7B-90F5-F34B-961F-666D67921C6C}"/>
              </a:ext>
            </a:extLst>
          </p:cNvPr>
          <p:cNvSpPr>
            <a:spLocks noGrp="1"/>
          </p:cNvSpPr>
          <p:nvPr>
            <p:ph idx="1"/>
          </p:nvPr>
        </p:nvSpPr>
        <p:spPr>
          <a:xfrm>
            <a:off x="680322" y="2336873"/>
            <a:ext cx="5041628" cy="3599316"/>
          </a:xfrm>
        </p:spPr>
        <p:txBody>
          <a:bodyPr>
            <a:normAutofit/>
          </a:bodyPr>
          <a:lstStyle/>
          <a:p>
            <a:r>
              <a:rPr lang="en-US" sz="2000" dirty="0"/>
              <a:t>Woodgate et al. (2017) write that:</a:t>
            </a:r>
          </a:p>
          <a:p>
            <a:r>
              <a:rPr lang="en-US" sz="2000" dirty="0"/>
              <a:t>“Sustaining mindful presence includes the following characteristics that can become highly developed within a researcher: (</a:t>
            </a:r>
            <a:r>
              <a:rPr lang="en-US" sz="2000" dirty="0" err="1"/>
              <a:t>i</a:t>
            </a:r>
            <a:r>
              <a:rPr lang="en-US" sz="2000" dirty="0"/>
              <a:t>) openness and curiosity, (ii) empathy and acceptance, (iii) receptive attention and deep listening, (iv) relational engagement, (v) flexibility and reflexivity, (vi) self-awareness and self-regulation, and (vii) being nonjudgmental and respectful….” (p. 7)</a:t>
            </a:r>
          </a:p>
          <a:p>
            <a:endParaRPr lang="en-US" sz="2000" dirty="0"/>
          </a:p>
        </p:txBody>
      </p:sp>
      <p:pic>
        <p:nvPicPr>
          <p:cNvPr id="5" name="Picture 4" descr="A sign on a pole&#13;&#10;&#13;&#10;Description automatically generated">
            <a:extLst>
              <a:ext uri="{FF2B5EF4-FFF2-40B4-BE49-F238E27FC236}">
                <a16:creationId xmlns:a16="http://schemas.microsoft.com/office/drawing/2014/main" id="{AB586168-10B7-104D-974D-04827736A13A}"/>
              </a:ext>
            </a:extLst>
          </p:cNvPr>
          <p:cNvPicPr>
            <a:picLocks noChangeAspect="1"/>
          </p:cNvPicPr>
          <p:nvPr/>
        </p:nvPicPr>
        <p:blipFill rotWithShape="1">
          <a:blip r:embed="rId3"/>
          <a:srcRect r="15600" b="-2"/>
          <a:stretch/>
        </p:blipFill>
        <p:spPr>
          <a:xfrm rot="5400000">
            <a:off x="5714251" y="381748"/>
            <a:ext cx="6856320" cy="6092823"/>
          </a:xfrm>
          <a:prstGeom prst="rect">
            <a:avLst/>
          </a:prstGeom>
          <a:ln>
            <a:noFill/>
          </a:ln>
          <a:effectLst/>
        </p:spPr>
      </p:pic>
      <p:sp>
        <p:nvSpPr>
          <p:cNvPr id="14" name="Rectangle 13">
            <a:extLst>
              <a:ext uri="{FF2B5EF4-FFF2-40B4-BE49-F238E27FC236}">
                <a16:creationId xmlns:a16="http://schemas.microsoft.com/office/drawing/2014/main" id="{13BC1C09-8FD1-4619-B317-E9EED5E55D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C037B66-919D-D248-BC83-6A871A2D1815}"/>
              </a:ext>
            </a:extLst>
          </p:cNvPr>
          <p:cNvSpPr>
            <a:spLocks noGrp="1"/>
          </p:cNvSpPr>
          <p:nvPr>
            <p:ph type="title"/>
          </p:nvPr>
        </p:nvSpPr>
        <p:spPr>
          <a:xfrm>
            <a:off x="680321" y="753228"/>
            <a:ext cx="5041629" cy="1080938"/>
          </a:xfrm>
        </p:spPr>
        <p:txBody>
          <a:bodyPr>
            <a:normAutofit/>
          </a:bodyPr>
          <a:lstStyle/>
          <a:p>
            <a:r>
              <a:rPr lang="en-US" dirty="0"/>
              <a:t>Woodgate, Tennent, </a:t>
            </a:r>
            <a:r>
              <a:rPr lang="en-US" dirty="0" err="1"/>
              <a:t>Zurba</a:t>
            </a:r>
            <a:r>
              <a:rPr lang="en-US" dirty="0"/>
              <a:t> &amp; Ethics</a:t>
            </a:r>
          </a:p>
        </p:txBody>
      </p:sp>
      <p:pic>
        <p:nvPicPr>
          <p:cNvPr id="16" name="Picture 15">
            <a:extLst>
              <a:ext uri="{FF2B5EF4-FFF2-40B4-BE49-F238E27FC236}">
                <a16:creationId xmlns:a16="http://schemas.microsoft.com/office/drawing/2014/main" id="{D3143E80-C928-46DB-9299-0BD06348A9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6492240" cy="261714"/>
          </a:xfrm>
          <a:prstGeom prst="rect">
            <a:avLst/>
          </a:prstGeom>
        </p:spPr>
      </p:pic>
    </p:spTree>
    <p:extLst>
      <p:ext uri="{BB962C8B-B14F-4D97-AF65-F5344CB8AC3E}">
        <p14:creationId xmlns:p14="http://schemas.microsoft.com/office/powerpoint/2010/main" val="3739291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E8144-1727-3542-A728-1531A0AEB445}"/>
              </a:ext>
            </a:extLst>
          </p:cNvPr>
          <p:cNvSpPr>
            <a:spLocks noGrp="1"/>
          </p:cNvSpPr>
          <p:nvPr>
            <p:ph type="title"/>
          </p:nvPr>
        </p:nvSpPr>
        <p:spPr/>
        <p:txBody>
          <a:bodyPr/>
          <a:lstStyle/>
          <a:p>
            <a:r>
              <a:rPr lang="en-US" dirty="0"/>
              <a:t>So, where does this leave us?</a:t>
            </a:r>
          </a:p>
        </p:txBody>
      </p:sp>
      <p:sp>
        <p:nvSpPr>
          <p:cNvPr id="3" name="Content Placeholder 2">
            <a:extLst>
              <a:ext uri="{FF2B5EF4-FFF2-40B4-BE49-F238E27FC236}">
                <a16:creationId xmlns:a16="http://schemas.microsoft.com/office/drawing/2014/main" id="{FD6640D0-BEEE-C34E-95DB-E19B9F7D5A6C}"/>
              </a:ext>
            </a:extLst>
          </p:cNvPr>
          <p:cNvSpPr>
            <a:spLocks noGrp="1"/>
          </p:cNvSpPr>
          <p:nvPr>
            <p:ph idx="1"/>
          </p:nvPr>
        </p:nvSpPr>
        <p:spPr/>
        <p:txBody>
          <a:bodyPr>
            <a:normAutofit lnSpcReduction="10000"/>
          </a:bodyPr>
          <a:lstStyle/>
          <a:p>
            <a:r>
              <a:rPr lang="en-US" dirty="0"/>
              <a:t>Recommendations</a:t>
            </a:r>
          </a:p>
          <a:p>
            <a:pPr lvl="1"/>
            <a:r>
              <a:rPr lang="en-US" dirty="0"/>
              <a:t>1. To hone qualitative research skills, learn mindfulness techniques</a:t>
            </a:r>
          </a:p>
          <a:p>
            <a:pPr lvl="1"/>
            <a:r>
              <a:rPr lang="en-US" dirty="0"/>
              <a:t>2. </a:t>
            </a:r>
            <a:r>
              <a:rPr lang="en-US" i="1" dirty="0"/>
              <a:t>Practice</a:t>
            </a:r>
            <a:r>
              <a:rPr lang="en-US" dirty="0"/>
              <a:t> those techniques. As many mindfulness practitioners know, real mindfulness does not come from reading about it</a:t>
            </a:r>
          </a:p>
          <a:p>
            <a:pPr lvl="2"/>
            <a:r>
              <a:rPr lang="en-US" dirty="0"/>
              <a:t>Not a bystander sport!</a:t>
            </a:r>
          </a:p>
          <a:p>
            <a:pPr lvl="1"/>
            <a:r>
              <a:rPr lang="en-US" dirty="0"/>
              <a:t>3. Where possible, integrate into qualitative research curricula</a:t>
            </a:r>
          </a:p>
          <a:p>
            <a:pPr lvl="2"/>
            <a:r>
              <a:rPr lang="en-US" dirty="0"/>
              <a:t>Simple start – when teaching interviewing and interview techniques, teach students to practice mindfulness before going into interview so as to be more open, aware, and non-judgmental about what they are hearing</a:t>
            </a:r>
          </a:p>
          <a:p>
            <a:pPr lvl="2"/>
            <a:r>
              <a:rPr lang="en-US" dirty="0"/>
              <a:t>Or – when engaging in coding &amp; analysis, before starting, practice mindfulness to become open, centered, non-judgmental, aware so as to be open to the themes, emergent codes, and their reactions to the findings</a:t>
            </a:r>
          </a:p>
          <a:p>
            <a:pPr lvl="3"/>
            <a:r>
              <a:rPr lang="en-US" dirty="0"/>
              <a:t>May be especially helpful with certain topics (i.e., trauma based topics)</a:t>
            </a:r>
          </a:p>
        </p:txBody>
      </p:sp>
    </p:spTree>
    <p:extLst>
      <p:ext uri="{BB962C8B-B14F-4D97-AF65-F5344CB8AC3E}">
        <p14:creationId xmlns:p14="http://schemas.microsoft.com/office/powerpoint/2010/main" val="1454698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27" name="Picture 11">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9" name="Picture 13">
            <a:extLst>
              <a:ext uri="{FF2B5EF4-FFF2-40B4-BE49-F238E27FC236}">
                <a16:creationId xmlns:a16="http://schemas.microsoft.com/office/drawing/2014/main" id="{5B5FB5AC-39B2-4094-B486-0FCD501D504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30" name="Picture 15">
            <a:extLst>
              <a:ext uri="{FF2B5EF4-FFF2-40B4-BE49-F238E27FC236}">
                <a16:creationId xmlns:a16="http://schemas.microsoft.com/office/drawing/2014/main" id="{7150CFE4-97B0-48C6-ACD6-9399CBA119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31" name="Rectangle 17">
            <a:extLst>
              <a:ext uri="{FF2B5EF4-FFF2-40B4-BE49-F238E27FC236}">
                <a16:creationId xmlns:a16="http://schemas.microsoft.com/office/drawing/2014/main" id="{A3C6F7F0-46EA-4F8E-A112-1B517C2B5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19">
            <a:extLst>
              <a:ext uri="{FF2B5EF4-FFF2-40B4-BE49-F238E27FC236}">
                <a16:creationId xmlns:a16="http://schemas.microsoft.com/office/drawing/2014/main" id="{1691A3CC-CDA1-4C3B-9150-FCFB5373D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descr="A large green field with trees in the background&#13;&#10;&#13;&#10;Description automatically generated">
            <a:extLst>
              <a:ext uri="{FF2B5EF4-FFF2-40B4-BE49-F238E27FC236}">
                <a16:creationId xmlns:a16="http://schemas.microsoft.com/office/drawing/2014/main" id="{6D5F4816-7E36-2B4F-A7EF-1D16F406B264}"/>
              </a:ext>
            </a:extLst>
          </p:cNvPr>
          <p:cNvPicPr>
            <a:picLocks noChangeAspect="1"/>
          </p:cNvPicPr>
          <p:nvPr/>
        </p:nvPicPr>
        <p:blipFill rotWithShape="1">
          <a:blip r:embed="rId5"/>
          <a:srcRect t="15354" r="9091" b="16464"/>
          <a:stretch/>
        </p:blipFill>
        <p:spPr>
          <a:xfrm>
            <a:off x="-3176" y="10"/>
            <a:ext cx="12192000" cy="6857991"/>
          </a:xfrm>
          <a:prstGeom prst="rect">
            <a:avLst/>
          </a:prstGeom>
        </p:spPr>
      </p:pic>
      <p:sp>
        <p:nvSpPr>
          <p:cNvPr id="33" name="Rectangle 21">
            <a:extLst>
              <a:ext uri="{FF2B5EF4-FFF2-40B4-BE49-F238E27FC236}">
                <a16:creationId xmlns:a16="http://schemas.microsoft.com/office/drawing/2014/main" id="{41704883-D088-4683-A1FD-AEE53B336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F45E1190-7E11-E841-83AF-B7115A640D94}"/>
              </a:ext>
            </a:extLst>
          </p:cNvPr>
          <p:cNvSpPr>
            <a:spLocks noGrp="1"/>
          </p:cNvSpPr>
          <p:nvPr>
            <p:ph type="title"/>
          </p:nvPr>
        </p:nvSpPr>
        <p:spPr>
          <a:xfrm>
            <a:off x="680322" y="4402667"/>
            <a:ext cx="8133478" cy="940240"/>
          </a:xfrm>
        </p:spPr>
        <p:txBody>
          <a:bodyPr vert="horz" lIns="91440" tIns="45720" rIns="91440" bIns="45720" rtlCol="0" anchor="b">
            <a:normAutofit/>
          </a:bodyPr>
          <a:lstStyle/>
          <a:p>
            <a:r>
              <a:rPr lang="en-US" sz="4800" dirty="0"/>
              <a:t>Questions?</a:t>
            </a:r>
          </a:p>
        </p:txBody>
      </p:sp>
      <p:sp>
        <p:nvSpPr>
          <p:cNvPr id="5" name="Text Placeholder 4">
            <a:extLst>
              <a:ext uri="{FF2B5EF4-FFF2-40B4-BE49-F238E27FC236}">
                <a16:creationId xmlns:a16="http://schemas.microsoft.com/office/drawing/2014/main" id="{AECE6EE0-14CA-0440-B034-25DC6E2E3F6C}"/>
              </a:ext>
            </a:extLst>
          </p:cNvPr>
          <p:cNvSpPr>
            <a:spLocks noGrp="1"/>
          </p:cNvSpPr>
          <p:nvPr>
            <p:ph type="body" idx="1"/>
          </p:nvPr>
        </p:nvSpPr>
        <p:spPr>
          <a:xfrm>
            <a:off x="680322" y="5342302"/>
            <a:ext cx="8133478" cy="406566"/>
          </a:xfrm>
        </p:spPr>
        <p:txBody>
          <a:bodyPr vert="horz" lIns="91440" tIns="45720" rIns="91440" bIns="45720" rtlCol="0">
            <a:normAutofit/>
          </a:bodyPr>
          <a:lstStyle/>
          <a:p>
            <a:r>
              <a:rPr lang="en-US" sz="1800" dirty="0">
                <a:solidFill>
                  <a:schemeClr val="tx1"/>
                </a:solidFill>
              </a:rPr>
              <a:t>Send correspondence to Ryan Rominger </a:t>
            </a:r>
            <a:r>
              <a:rPr lang="en-US" sz="1800">
                <a:solidFill>
                  <a:schemeClr val="tx1"/>
                </a:solidFill>
              </a:rPr>
              <a:t>at drryanrominger@gmail.com</a:t>
            </a:r>
            <a:endParaRPr lang="en-US" sz="1800" dirty="0">
              <a:solidFill>
                <a:schemeClr val="tx1"/>
              </a:solidFill>
            </a:endParaRPr>
          </a:p>
        </p:txBody>
      </p:sp>
      <p:sp>
        <p:nvSpPr>
          <p:cNvPr id="34" name="Rectangle 23">
            <a:extLst>
              <a:ext uri="{FF2B5EF4-FFF2-40B4-BE49-F238E27FC236}">
                <a16:creationId xmlns:a16="http://schemas.microsoft.com/office/drawing/2014/main" id="{A9C04EC1-26B9-40BD-84A6-B2C0A913D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9BAB74E2-5A82-47FD-BBB4-BFD47779F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C4FFB60-A034-4994-8F55-E38D4F31C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6383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AA552-ACF1-364B-8E24-E8B38F53E30C}"/>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82492A65-A206-604A-A775-967457C09148}"/>
              </a:ext>
            </a:extLst>
          </p:cNvPr>
          <p:cNvSpPr>
            <a:spLocks noGrp="1"/>
          </p:cNvSpPr>
          <p:nvPr>
            <p:ph idx="1"/>
          </p:nvPr>
        </p:nvSpPr>
        <p:spPr/>
        <p:txBody>
          <a:bodyPr>
            <a:normAutofit/>
          </a:bodyPr>
          <a:lstStyle/>
          <a:p>
            <a:pPr marL="0" indent="0">
              <a:buNone/>
            </a:pPr>
            <a:endParaRPr lang="en-US" dirty="0"/>
          </a:p>
          <a:p>
            <a:pPr marL="0" indent="0">
              <a:buNone/>
            </a:pPr>
            <a:endParaRPr lang="en-US" dirty="0"/>
          </a:p>
        </p:txBody>
      </p:sp>
      <p:graphicFrame>
        <p:nvGraphicFramePr>
          <p:cNvPr id="4" name="Table 3">
            <a:extLst>
              <a:ext uri="{FF2B5EF4-FFF2-40B4-BE49-F238E27FC236}">
                <a16:creationId xmlns:a16="http://schemas.microsoft.com/office/drawing/2014/main" id="{535A857E-83FD-6E4D-840A-0DCDDCAFE8E0}"/>
              </a:ext>
            </a:extLst>
          </p:cNvPr>
          <p:cNvGraphicFramePr>
            <a:graphicFrameLocks noGrp="1"/>
          </p:cNvGraphicFramePr>
          <p:nvPr>
            <p:extLst>
              <p:ext uri="{D42A27DB-BD31-4B8C-83A1-F6EECF244321}">
                <p14:modId xmlns:p14="http://schemas.microsoft.com/office/powerpoint/2010/main" val="1668831110"/>
              </p:ext>
            </p:extLst>
          </p:nvPr>
        </p:nvGraphicFramePr>
        <p:xfrm>
          <a:off x="1065804" y="2167388"/>
          <a:ext cx="9108974" cy="4413442"/>
        </p:xfrm>
        <a:graphic>
          <a:graphicData uri="http://schemas.openxmlformats.org/drawingml/2006/table">
            <a:tbl>
              <a:tblPr bandRow="1">
                <a:tableStyleId>{5C22544A-7EE6-4342-B048-85BDC9FD1C3A}</a:tableStyleId>
              </a:tblPr>
              <a:tblGrid>
                <a:gridCol w="9108974">
                  <a:extLst>
                    <a:ext uri="{9D8B030D-6E8A-4147-A177-3AD203B41FA5}">
                      <a16:colId xmlns:a16="http://schemas.microsoft.com/office/drawing/2014/main" val="1085810903"/>
                    </a:ext>
                  </a:extLst>
                </a:gridCol>
              </a:tblGrid>
              <a:tr h="1018001">
                <a:tc>
                  <a:txBody>
                    <a:bodyPr/>
                    <a:lstStyle/>
                    <a:p>
                      <a:r>
                        <a:rPr lang="en-US" sz="1800" kern="1200" dirty="0">
                          <a:solidFill>
                            <a:schemeClr val="dk1"/>
                          </a:solidFill>
                          <a:effectLst/>
                          <a:latin typeface="+mn-lt"/>
                          <a:ea typeface="+mn-ea"/>
                          <a:cs typeface="+mn-cs"/>
                        </a:rPr>
                        <a:t>Anderson, R., &amp; </a:t>
                      </a:r>
                      <a:r>
                        <a:rPr lang="en-US" sz="1800" kern="1200" dirty="0" err="1">
                          <a:solidFill>
                            <a:schemeClr val="dk1"/>
                          </a:solidFill>
                          <a:effectLst/>
                          <a:latin typeface="+mn-lt"/>
                          <a:ea typeface="+mn-ea"/>
                          <a:cs typeface="+mn-cs"/>
                        </a:rPr>
                        <a:t>Braud</a:t>
                      </a:r>
                      <a:r>
                        <a:rPr lang="en-US" sz="1800" kern="1200" dirty="0">
                          <a:solidFill>
                            <a:schemeClr val="dk1"/>
                          </a:solidFill>
                          <a:effectLst/>
                          <a:latin typeface="+mn-lt"/>
                          <a:ea typeface="+mn-ea"/>
                          <a:cs typeface="+mn-cs"/>
                        </a:rPr>
                        <a:t>, W. (2011). </a:t>
                      </a:r>
                      <a:r>
                        <a:rPr lang="en-US" sz="1800" i="1" kern="1200" dirty="0">
                          <a:solidFill>
                            <a:schemeClr val="dk1"/>
                          </a:solidFill>
                          <a:effectLst/>
                          <a:latin typeface="+mn-lt"/>
                          <a:ea typeface="+mn-ea"/>
                          <a:cs typeface="+mn-cs"/>
                        </a:rPr>
                        <a:t>Transforming self and others through research:</a:t>
                      </a:r>
                      <a:endParaRPr lang="en-US" sz="1800" kern="1200" dirty="0">
                        <a:solidFill>
                          <a:schemeClr val="dk1"/>
                        </a:solidFill>
                        <a:effectLst/>
                        <a:latin typeface="+mn-lt"/>
                        <a:ea typeface="+mn-ea"/>
                        <a:cs typeface="+mn-cs"/>
                      </a:endParaRPr>
                    </a:p>
                    <a:p>
                      <a:r>
                        <a:rPr lang="en-US" sz="1800" i="1" kern="1200" dirty="0">
                          <a:solidFill>
                            <a:schemeClr val="dk1"/>
                          </a:solidFill>
                          <a:effectLst/>
                          <a:latin typeface="+mn-lt"/>
                          <a:ea typeface="+mn-ea"/>
                          <a:cs typeface="+mn-cs"/>
                        </a:rPr>
                        <a:t>   Transpersonal research methods and skills for the human sciences and humanities.</a:t>
                      </a:r>
                      <a:endParaRPr lang="en-US" sz="1800" kern="1200" dirty="0">
                        <a:solidFill>
                          <a:schemeClr val="dk1"/>
                        </a:solidFill>
                        <a:effectLst/>
                        <a:latin typeface="+mn-lt"/>
                        <a:ea typeface="+mn-ea"/>
                        <a:cs typeface="+mn-cs"/>
                      </a:endParaRPr>
                    </a:p>
                    <a:p>
                      <a:r>
                        <a:rPr lang="en-US" sz="1800" kern="1200" dirty="0">
                          <a:solidFill>
                            <a:schemeClr val="dk1"/>
                          </a:solidFill>
                          <a:effectLst/>
                          <a:latin typeface="+mn-lt"/>
                          <a:ea typeface="+mn-ea"/>
                          <a:cs typeface="+mn-cs"/>
                        </a:rPr>
                        <a:t>   Albany, NY: State University of New York Press.</a:t>
                      </a:r>
                    </a:p>
                  </a:txBody>
                  <a:tcPr/>
                </a:tc>
                <a:extLst>
                  <a:ext uri="{0D108BD9-81ED-4DB2-BD59-A6C34878D82A}">
                    <a16:rowId xmlns:a16="http://schemas.microsoft.com/office/drawing/2014/main" val="3368763804"/>
                  </a:ext>
                </a:extLst>
              </a:tr>
              <a:tr h="1018001">
                <a:tc>
                  <a:txBody>
                    <a:bodyPr/>
                    <a:lstStyle/>
                    <a:p>
                      <a:r>
                        <a:rPr lang="en-US" sz="1800" kern="1200" dirty="0">
                          <a:solidFill>
                            <a:schemeClr val="dk1"/>
                          </a:solidFill>
                          <a:effectLst/>
                          <a:latin typeface="+mn-lt"/>
                          <a:ea typeface="+mn-ea"/>
                          <a:cs typeface="+mn-cs"/>
                        </a:rPr>
                        <a:t>Brown, A.P., Marquis, A. and </a:t>
                      </a:r>
                      <a:r>
                        <a:rPr lang="en-US" sz="1800" kern="1200" dirty="0" err="1">
                          <a:solidFill>
                            <a:schemeClr val="dk1"/>
                          </a:solidFill>
                          <a:effectLst/>
                          <a:latin typeface="+mn-lt"/>
                          <a:ea typeface="+mn-ea"/>
                          <a:cs typeface="+mn-cs"/>
                        </a:rPr>
                        <a:t>Guiffrida</a:t>
                      </a:r>
                      <a:r>
                        <a:rPr lang="en-US" sz="1800" kern="1200" dirty="0">
                          <a:solidFill>
                            <a:schemeClr val="dk1"/>
                          </a:solidFill>
                          <a:effectLst/>
                          <a:latin typeface="+mn-lt"/>
                          <a:ea typeface="+mn-ea"/>
                          <a:cs typeface="+mn-cs"/>
                        </a:rPr>
                        <a:t>, D.A. (2013). ‘Mindfulness-Based </a:t>
                      </a:r>
                    </a:p>
                    <a:p>
                      <a:r>
                        <a:rPr lang="en-US" sz="1800" kern="1200" dirty="0">
                          <a:solidFill>
                            <a:schemeClr val="dk1"/>
                          </a:solidFill>
                          <a:effectLst/>
                          <a:latin typeface="+mn-lt"/>
                          <a:ea typeface="+mn-ea"/>
                          <a:cs typeface="+mn-cs"/>
                        </a:rPr>
                        <a:t>   interventions in counseling. </a:t>
                      </a:r>
                      <a:r>
                        <a:rPr lang="en-US" sz="1800" i="1" kern="1200" dirty="0">
                          <a:solidFill>
                            <a:schemeClr val="dk1"/>
                          </a:solidFill>
                          <a:effectLst/>
                          <a:latin typeface="+mn-lt"/>
                          <a:ea typeface="+mn-ea"/>
                          <a:cs typeface="+mn-cs"/>
                        </a:rPr>
                        <a:t>Journal of Counseling &amp; Development</a:t>
                      </a:r>
                      <a:r>
                        <a:rPr lang="en-US" sz="1800" kern="1200" dirty="0">
                          <a:solidFill>
                            <a:schemeClr val="dk1"/>
                          </a:solidFill>
                          <a:effectLst/>
                          <a:latin typeface="+mn-lt"/>
                          <a:ea typeface="+mn-ea"/>
                          <a:cs typeface="+mn-cs"/>
                        </a:rPr>
                        <a:t>,</a:t>
                      </a:r>
                      <a:r>
                        <a:rPr lang="en-US" sz="1800" i="1" kern="1200" dirty="0">
                          <a:solidFill>
                            <a:schemeClr val="dk1"/>
                          </a:solidFill>
                          <a:effectLst/>
                          <a:latin typeface="+mn-lt"/>
                          <a:ea typeface="+mn-ea"/>
                          <a:cs typeface="+mn-cs"/>
                        </a:rPr>
                        <a:t> 91,</a:t>
                      </a:r>
                      <a:r>
                        <a:rPr lang="en-US" sz="1800" kern="1200" dirty="0">
                          <a:solidFill>
                            <a:schemeClr val="dk1"/>
                          </a:solidFill>
                          <a:effectLst/>
                          <a:latin typeface="+mn-lt"/>
                          <a:ea typeface="+mn-ea"/>
                          <a:cs typeface="+mn-cs"/>
                        </a:rPr>
                        <a:t> 96–104.</a:t>
                      </a:r>
                    </a:p>
                    <a:p>
                      <a:r>
                        <a:rPr lang="en-US" sz="1800" kern="1200" dirty="0">
                          <a:solidFill>
                            <a:schemeClr val="dk1"/>
                          </a:solidFill>
                          <a:effectLst/>
                          <a:latin typeface="+mn-lt"/>
                          <a:ea typeface="+mn-ea"/>
                          <a:cs typeface="+mn-cs"/>
                        </a:rPr>
                        <a:t>   doi:10.1002/j.1556-6676.2013.00077.x.</a:t>
                      </a:r>
                    </a:p>
                  </a:txBody>
                  <a:tcPr/>
                </a:tc>
                <a:extLst>
                  <a:ext uri="{0D108BD9-81ED-4DB2-BD59-A6C34878D82A}">
                    <a16:rowId xmlns:a16="http://schemas.microsoft.com/office/drawing/2014/main" val="2466860347"/>
                  </a:ext>
                </a:extLst>
              </a:tr>
              <a:tr h="1018001">
                <a:tc>
                  <a:txBody>
                    <a:bodyPr/>
                    <a:lstStyle/>
                    <a:p>
                      <a:r>
                        <a:rPr lang="en-US" sz="1800" kern="1200" dirty="0" err="1">
                          <a:solidFill>
                            <a:schemeClr val="dk1"/>
                          </a:solidFill>
                          <a:effectLst/>
                          <a:latin typeface="+mn-lt"/>
                          <a:ea typeface="+mn-ea"/>
                          <a:cs typeface="+mn-cs"/>
                        </a:rPr>
                        <a:t>Davidsen</a:t>
                      </a:r>
                      <a:r>
                        <a:rPr lang="en-US" sz="1800" kern="1200" dirty="0">
                          <a:solidFill>
                            <a:schemeClr val="dk1"/>
                          </a:solidFill>
                          <a:effectLst/>
                          <a:latin typeface="+mn-lt"/>
                          <a:ea typeface="+mn-ea"/>
                          <a:cs typeface="+mn-cs"/>
                        </a:rPr>
                        <a:t>, A. S. (2013). Phenomenological Approaches in Psychology and Health</a:t>
                      </a:r>
                    </a:p>
                    <a:p>
                      <a:r>
                        <a:rPr lang="en-US" sz="1800" kern="1200" dirty="0">
                          <a:solidFill>
                            <a:schemeClr val="dk1"/>
                          </a:solidFill>
                          <a:effectLst/>
                          <a:latin typeface="+mn-lt"/>
                          <a:ea typeface="+mn-ea"/>
                          <a:cs typeface="+mn-cs"/>
                        </a:rPr>
                        <a:t>   Sciences. </a:t>
                      </a:r>
                      <a:r>
                        <a:rPr lang="en-US" sz="1800" i="1" kern="1200" dirty="0">
                          <a:solidFill>
                            <a:schemeClr val="dk1"/>
                          </a:solidFill>
                          <a:effectLst/>
                          <a:latin typeface="+mn-lt"/>
                          <a:ea typeface="+mn-ea"/>
                          <a:cs typeface="+mn-cs"/>
                        </a:rPr>
                        <a:t>Qualitative Research in Psychology, 10</a:t>
                      </a:r>
                      <a:r>
                        <a:rPr lang="en-US" sz="1800" kern="1200" dirty="0">
                          <a:solidFill>
                            <a:schemeClr val="dk1"/>
                          </a:solidFill>
                          <a:effectLst/>
                          <a:latin typeface="+mn-lt"/>
                          <a:ea typeface="+mn-ea"/>
                          <a:cs typeface="+mn-cs"/>
                        </a:rPr>
                        <a:t>(3), 318–339. </a:t>
                      </a:r>
                    </a:p>
                    <a:p>
                      <a:r>
                        <a:rPr lang="en-US" sz="1800" u="sng" kern="1200" dirty="0">
                          <a:solidFill>
                            <a:schemeClr val="dk1"/>
                          </a:solidFill>
                          <a:effectLst/>
                          <a:latin typeface="+mn-lt"/>
                          <a:ea typeface="+mn-ea"/>
                          <a:cs typeface="+mn-cs"/>
                          <a:hlinkClick r:id="rId2"/>
                        </a:rPr>
                        <a:t>   http://doi.org/10.1080/14780887.2011.608466</a:t>
                      </a:r>
                      <a:endParaRPr lang="en-US" sz="1800" kern="1200" dirty="0">
                        <a:solidFill>
                          <a:schemeClr val="dk1"/>
                        </a:solidFill>
                        <a:effectLst/>
                        <a:latin typeface="+mn-lt"/>
                        <a:ea typeface="+mn-ea"/>
                        <a:cs typeface="+mn-cs"/>
                      </a:endParaRPr>
                    </a:p>
                    <a:p>
                      <a:endParaRPr lang="en-US" dirty="0"/>
                    </a:p>
                  </a:txBody>
                  <a:tcPr/>
                </a:tc>
                <a:extLst>
                  <a:ext uri="{0D108BD9-81ED-4DB2-BD59-A6C34878D82A}">
                    <a16:rowId xmlns:a16="http://schemas.microsoft.com/office/drawing/2014/main" val="1398131108"/>
                  </a:ext>
                </a:extLst>
              </a:tr>
              <a:tr h="1018001">
                <a:tc>
                  <a:txBody>
                    <a:bodyPr/>
                    <a:lstStyle/>
                    <a:p>
                      <a:r>
                        <a:rPr lang="en-US" sz="1800" kern="1200" dirty="0">
                          <a:solidFill>
                            <a:schemeClr val="dk1"/>
                          </a:solidFill>
                          <a:effectLst/>
                          <a:latin typeface="+mn-lt"/>
                          <a:ea typeface="+mn-ea"/>
                          <a:cs typeface="+mn-cs"/>
                        </a:rPr>
                        <a:t>Felder, A. J., Aten, H. M., </a:t>
                      </a:r>
                      <a:r>
                        <a:rPr lang="en-US" sz="1800" kern="1200" dirty="0" err="1">
                          <a:solidFill>
                            <a:schemeClr val="dk1"/>
                          </a:solidFill>
                          <a:effectLst/>
                          <a:latin typeface="+mn-lt"/>
                          <a:ea typeface="+mn-ea"/>
                          <a:cs typeface="+mn-cs"/>
                        </a:rPr>
                        <a:t>Neudeck</a:t>
                      </a:r>
                      <a:r>
                        <a:rPr lang="en-US" sz="1800" kern="1200" dirty="0">
                          <a:solidFill>
                            <a:schemeClr val="dk1"/>
                          </a:solidFill>
                          <a:effectLst/>
                          <a:latin typeface="+mn-lt"/>
                          <a:ea typeface="+mn-ea"/>
                          <a:cs typeface="+mn-cs"/>
                        </a:rPr>
                        <a:t>, J. A., </a:t>
                      </a:r>
                      <a:r>
                        <a:rPr lang="en-US" sz="1800" kern="1200" dirty="0" err="1">
                          <a:solidFill>
                            <a:schemeClr val="dk1"/>
                          </a:solidFill>
                          <a:effectLst/>
                          <a:latin typeface="+mn-lt"/>
                          <a:ea typeface="+mn-ea"/>
                          <a:cs typeface="+mn-cs"/>
                        </a:rPr>
                        <a:t>Shiomi</a:t>
                      </a:r>
                      <a:r>
                        <a:rPr lang="en-US" sz="1800" kern="1200" dirty="0">
                          <a:solidFill>
                            <a:schemeClr val="dk1"/>
                          </a:solidFill>
                          <a:effectLst/>
                          <a:latin typeface="+mn-lt"/>
                          <a:ea typeface="+mn-ea"/>
                          <a:cs typeface="+mn-cs"/>
                        </a:rPr>
                        <a:t>-Chen, J., &amp; Robbins, B. D. (2014).</a:t>
                      </a:r>
                    </a:p>
                    <a:p>
                      <a:r>
                        <a:rPr lang="en-US" sz="1800" kern="1200" dirty="0">
                          <a:solidFill>
                            <a:schemeClr val="dk1"/>
                          </a:solidFill>
                          <a:effectLst/>
                          <a:latin typeface="+mn-lt"/>
                          <a:ea typeface="+mn-ea"/>
                          <a:cs typeface="+mn-cs"/>
                        </a:rPr>
                        <a:t>   Mindfulness at the heart of existential-phenomenology and humanistic psychology: A</a:t>
                      </a:r>
                    </a:p>
                    <a:p>
                      <a:r>
                        <a:rPr lang="en-US" sz="1800" kern="1200" dirty="0">
                          <a:solidFill>
                            <a:schemeClr val="dk1"/>
                          </a:solidFill>
                          <a:effectLst/>
                          <a:latin typeface="+mn-lt"/>
                          <a:ea typeface="+mn-ea"/>
                          <a:cs typeface="+mn-cs"/>
                        </a:rPr>
                        <a:t>   century of contemplation and elaboration. </a:t>
                      </a:r>
                      <a:r>
                        <a:rPr lang="en-US" sz="1800" i="1" kern="1200" dirty="0">
                          <a:solidFill>
                            <a:schemeClr val="dk1"/>
                          </a:solidFill>
                          <a:effectLst/>
                          <a:latin typeface="+mn-lt"/>
                          <a:ea typeface="+mn-ea"/>
                          <a:cs typeface="+mn-cs"/>
                        </a:rPr>
                        <a:t>The Humanistic Psychologist, 42</a:t>
                      </a:r>
                      <a:r>
                        <a:rPr lang="en-US" sz="1800" kern="1200" dirty="0">
                          <a:solidFill>
                            <a:schemeClr val="dk1"/>
                          </a:solidFill>
                          <a:effectLst/>
                          <a:latin typeface="+mn-lt"/>
                          <a:ea typeface="+mn-ea"/>
                          <a:cs typeface="+mn-cs"/>
                        </a:rPr>
                        <a:t>, 6-23.</a:t>
                      </a:r>
                    </a:p>
                    <a:p>
                      <a:r>
                        <a:rPr lang="en-US" sz="1800" kern="1200" dirty="0">
                          <a:solidFill>
                            <a:schemeClr val="dk1"/>
                          </a:solidFill>
                          <a:effectLst/>
                          <a:latin typeface="+mn-lt"/>
                          <a:ea typeface="+mn-ea"/>
                          <a:cs typeface="+mn-cs"/>
                        </a:rPr>
                        <a:t>   DOI: 10.1080/08873267.2012.753886</a:t>
                      </a:r>
                    </a:p>
                  </a:txBody>
                  <a:tcPr/>
                </a:tc>
                <a:extLst>
                  <a:ext uri="{0D108BD9-81ED-4DB2-BD59-A6C34878D82A}">
                    <a16:rowId xmlns:a16="http://schemas.microsoft.com/office/drawing/2014/main" val="2820416141"/>
                  </a:ext>
                </a:extLst>
              </a:tr>
            </a:tbl>
          </a:graphicData>
        </a:graphic>
      </p:graphicFrame>
    </p:spTree>
    <p:extLst>
      <p:ext uri="{BB962C8B-B14F-4D97-AF65-F5344CB8AC3E}">
        <p14:creationId xmlns:p14="http://schemas.microsoft.com/office/powerpoint/2010/main" val="2674687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E445A-AE24-4540-ACB2-E06D9DEE07BD}"/>
              </a:ext>
            </a:extLst>
          </p:cNvPr>
          <p:cNvSpPr>
            <a:spLocks noGrp="1"/>
          </p:cNvSpPr>
          <p:nvPr>
            <p:ph type="title"/>
          </p:nvPr>
        </p:nvSpPr>
        <p:spPr/>
        <p:txBody>
          <a:bodyPr/>
          <a:lstStyle/>
          <a:p>
            <a:r>
              <a:rPr lang="en-US" dirty="0"/>
              <a:t>References</a:t>
            </a:r>
          </a:p>
        </p:txBody>
      </p:sp>
      <p:graphicFrame>
        <p:nvGraphicFramePr>
          <p:cNvPr id="4" name="Content Placeholder 3">
            <a:extLst>
              <a:ext uri="{FF2B5EF4-FFF2-40B4-BE49-F238E27FC236}">
                <a16:creationId xmlns:a16="http://schemas.microsoft.com/office/drawing/2014/main" id="{4D508313-7923-DC4D-AAA9-B435C6FDAF14}"/>
              </a:ext>
            </a:extLst>
          </p:cNvPr>
          <p:cNvGraphicFramePr>
            <a:graphicFrameLocks noGrp="1"/>
          </p:cNvGraphicFramePr>
          <p:nvPr>
            <p:ph idx="1"/>
            <p:extLst>
              <p:ext uri="{D42A27DB-BD31-4B8C-83A1-F6EECF244321}">
                <p14:modId xmlns:p14="http://schemas.microsoft.com/office/powerpoint/2010/main" val="2891647383"/>
              </p:ext>
            </p:extLst>
          </p:nvPr>
        </p:nvGraphicFramePr>
        <p:xfrm>
          <a:off x="681038" y="2336800"/>
          <a:ext cx="9613900" cy="3749040"/>
        </p:xfrm>
        <a:graphic>
          <a:graphicData uri="http://schemas.openxmlformats.org/drawingml/2006/table">
            <a:tbl>
              <a:tblPr bandRow="1">
                <a:tableStyleId>{5C22544A-7EE6-4342-B048-85BDC9FD1C3A}</a:tableStyleId>
              </a:tblPr>
              <a:tblGrid>
                <a:gridCol w="9613900">
                  <a:extLst>
                    <a:ext uri="{9D8B030D-6E8A-4147-A177-3AD203B41FA5}">
                      <a16:colId xmlns:a16="http://schemas.microsoft.com/office/drawing/2014/main" val="2099741862"/>
                    </a:ext>
                  </a:extLst>
                </a:gridCol>
              </a:tblGrid>
              <a:tr h="370840">
                <a:tc>
                  <a:txBody>
                    <a:bodyPr/>
                    <a:lstStyle/>
                    <a:p>
                      <a:r>
                        <a:rPr lang="en-US" sz="1800" kern="1200" dirty="0" err="1">
                          <a:solidFill>
                            <a:schemeClr val="dk1"/>
                          </a:solidFill>
                          <a:effectLst/>
                          <a:latin typeface="+mn-lt"/>
                          <a:ea typeface="+mn-ea"/>
                          <a:cs typeface="+mn-cs"/>
                        </a:rPr>
                        <a:t>Fielden</a:t>
                      </a:r>
                      <a:r>
                        <a:rPr lang="en-US" sz="1800" kern="1200" dirty="0">
                          <a:solidFill>
                            <a:schemeClr val="dk1"/>
                          </a:solidFill>
                          <a:effectLst/>
                          <a:latin typeface="+mn-lt"/>
                          <a:ea typeface="+mn-ea"/>
                          <a:cs typeface="+mn-cs"/>
                        </a:rPr>
                        <a:t>, K. (2010). Re-</a:t>
                      </a:r>
                      <a:r>
                        <a:rPr lang="en-US" sz="1800" kern="1200" dirty="0" err="1">
                          <a:solidFill>
                            <a:schemeClr val="dk1"/>
                          </a:solidFill>
                          <a:effectLst/>
                          <a:latin typeface="+mn-lt"/>
                          <a:ea typeface="+mn-ea"/>
                          <a:cs typeface="+mn-cs"/>
                        </a:rPr>
                        <a:t>conceptualising</a:t>
                      </a:r>
                      <a:r>
                        <a:rPr lang="en-US" sz="1800" kern="1200" dirty="0">
                          <a:solidFill>
                            <a:schemeClr val="dk1"/>
                          </a:solidFill>
                          <a:effectLst/>
                          <a:latin typeface="+mn-lt"/>
                          <a:ea typeface="+mn-ea"/>
                          <a:cs typeface="+mn-cs"/>
                        </a:rPr>
                        <a:t> research: A mindful process for qualitative research</a:t>
                      </a:r>
                    </a:p>
                    <a:p>
                      <a:r>
                        <a:rPr lang="en-US" sz="1800" kern="1200" dirty="0">
                          <a:solidFill>
                            <a:schemeClr val="dk1"/>
                          </a:solidFill>
                          <a:effectLst/>
                          <a:latin typeface="+mn-lt"/>
                          <a:ea typeface="+mn-ea"/>
                          <a:cs typeface="+mn-cs"/>
                        </a:rPr>
                        <a:t>   in information systems. </a:t>
                      </a:r>
                      <a:r>
                        <a:rPr lang="en-US" sz="1800" i="1" kern="1200" dirty="0">
                          <a:solidFill>
                            <a:schemeClr val="dk1"/>
                          </a:solidFill>
                          <a:effectLst/>
                          <a:latin typeface="+mn-lt"/>
                          <a:ea typeface="+mn-ea"/>
                          <a:cs typeface="+mn-cs"/>
                        </a:rPr>
                        <a:t>International Journal of Information Systems and Social Change,</a:t>
                      </a:r>
                      <a:endParaRPr lang="en-US" sz="1800" i="0" kern="1200" dirty="0">
                        <a:solidFill>
                          <a:schemeClr val="dk1"/>
                        </a:solidFill>
                        <a:effectLst/>
                        <a:latin typeface="+mn-lt"/>
                        <a:ea typeface="+mn-ea"/>
                        <a:cs typeface="+mn-cs"/>
                      </a:endParaRPr>
                    </a:p>
                    <a:p>
                      <a:r>
                        <a:rPr lang="en-US" sz="1800" i="0" kern="1200" dirty="0">
                          <a:solidFill>
                            <a:schemeClr val="dk1"/>
                          </a:solidFill>
                          <a:effectLst/>
                          <a:latin typeface="+mn-lt"/>
                          <a:ea typeface="+mn-ea"/>
                          <a:cs typeface="+mn-cs"/>
                        </a:rPr>
                        <a:t>   </a:t>
                      </a:r>
                      <a:r>
                        <a:rPr lang="en-US" sz="1800" i="1" kern="1200" dirty="0">
                          <a:solidFill>
                            <a:schemeClr val="dk1"/>
                          </a:solidFill>
                          <a:effectLst/>
                          <a:latin typeface="+mn-lt"/>
                          <a:ea typeface="+mn-ea"/>
                          <a:cs typeface="+mn-cs"/>
                        </a:rPr>
                        <a:t>1</a:t>
                      </a:r>
                      <a:r>
                        <a:rPr lang="en-US" sz="1800" kern="1200" dirty="0">
                          <a:solidFill>
                            <a:schemeClr val="dk1"/>
                          </a:solidFill>
                          <a:effectLst/>
                          <a:latin typeface="+mn-lt"/>
                          <a:ea typeface="+mn-ea"/>
                          <a:cs typeface="+mn-cs"/>
                        </a:rPr>
                        <a:t>(1), 44-55.</a:t>
                      </a:r>
                    </a:p>
                  </a:txBody>
                  <a:tcPr/>
                </a:tc>
                <a:extLst>
                  <a:ext uri="{0D108BD9-81ED-4DB2-BD59-A6C34878D82A}">
                    <a16:rowId xmlns:a16="http://schemas.microsoft.com/office/drawing/2014/main" val="3262905911"/>
                  </a:ext>
                </a:extLst>
              </a:tr>
              <a:tr h="370840">
                <a:tc>
                  <a:txBody>
                    <a:bodyPr/>
                    <a:lstStyle/>
                    <a:p>
                      <a:r>
                        <a:rPr lang="en-US" sz="1800" kern="1200" dirty="0">
                          <a:solidFill>
                            <a:schemeClr val="dk1"/>
                          </a:solidFill>
                          <a:effectLst/>
                          <a:latin typeface="+mn-lt"/>
                          <a:ea typeface="+mn-ea"/>
                          <a:cs typeface="+mn-cs"/>
                        </a:rPr>
                        <a:t>Kabat-Zinn, J. (1982). An outpatient program in behavioral medicine for chronic pain</a:t>
                      </a:r>
                    </a:p>
                    <a:p>
                      <a:r>
                        <a:rPr lang="en-US" sz="1800" kern="1200" dirty="0">
                          <a:solidFill>
                            <a:schemeClr val="dk1"/>
                          </a:solidFill>
                          <a:effectLst/>
                          <a:latin typeface="+mn-lt"/>
                          <a:ea typeface="+mn-ea"/>
                          <a:cs typeface="+mn-cs"/>
                        </a:rPr>
                        <a:t>   patients based on the practice of mindfulness meditation: Theoretical considerations</a:t>
                      </a:r>
                    </a:p>
                    <a:p>
                      <a:r>
                        <a:rPr lang="en-US" sz="1800" kern="1200" dirty="0">
                          <a:solidFill>
                            <a:schemeClr val="dk1"/>
                          </a:solidFill>
                          <a:effectLst/>
                          <a:latin typeface="+mn-lt"/>
                          <a:ea typeface="+mn-ea"/>
                          <a:cs typeface="+mn-cs"/>
                        </a:rPr>
                        <a:t>   and preliminary results. </a:t>
                      </a:r>
                      <a:r>
                        <a:rPr lang="en-US" sz="1800" i="1" kern="1200" dirty="0">
                          <a:solidFill>
                            <a:schemeClr val="dk1"/>
                          </a:solidFill>
                          <a:effectLst/>
                          <a:latin typeface="+mn-lt"/>
                          <a:ea typeface="+mn-ea"/>
                          <a:cs typeface="+mn-cs"/>
                        </a:rPr>
                        <a:t>General Hospital Psychiatry, 4</a:t>
                      </a:r>
                      <a:r>
                        <a:rPr lang="en-US" sz="1800" kern="1200" dirty="0">
                          <a:solidFill>
                            <a:schemeClr val="dk1"/>
                          </a:solidFill>
                          <a:effectLst/>
                          <a:latin typeface="+mn-lt"/>
                          <a:ea typeface="+mn-ea"/>
                          <a:cs typeface="+mn-cs"/>
                        </a:rPr>
                        <a:t>, 33–47.</a:t>
                      </a:r>
                    </a:p>
                  </a:txBody>
                  <a:tcPr/>
                </a:tc>
                <a:extLst>
                  <a:ext uri="{0D108BD9-81ED-4DB2-BD59-A6C34878D82A}">
                    <a16:rowId xmlns:a16="http://schemas.microsoft.com/office/drawing/2014/main" val="522004005"/>
                  </a:ext>
                </a:extLst>
              </a:tr>
              <a:tr h="370840">
                <a:tc>
                  <a:txBody>
                    <a:bodyPr/>
                    <a:lstStyle/>
                    <a:p>
                      <a:r>
                        <a:rPr lang="en-US" sz="1800" kern="1200" dirty="0">
                          <a:solidFill>
                            <a:schemeClr val="dk1"/>
                          </a:solidFill>
                          <a:effectLst/>
                          <a:latin typeface="+mn-lt"/>
                          <a:ea typeface="+mn-ea"/>
                          <a:cs typeface="+mn-cs"/>
                        </a:rPr>
                        <a:t>Kabat-Zinn, J. (1990). </a:t>
                      </a:r>
                      <a:r>
                        <a:rPr lang="en-US" sz="1800" i="1" kern="1200" dirty="0">
                          <a:solidFill>
                            <a:schemeClr val="dk1"/>
                          </a:solidFill>
                          <a:effectLst/>
                          <a:latin typeface="+mn-lt"/>
                          <a:ea typeface="+mn-ea"/>
                          <a:cs typeface="+mn-cs"/>
                        </a:rPr>
                        <a:t>Full catastrophe living: Using the wisdom of your body and mind to</a:t>
                      </a:r>
                    </a:p>
                    <a:p>
                      <a:r>
                        <a:rPr lang="en-US" sz="1800" i="1" kern="1200" dirty="0">
                          <a:solidFill>
                            <a:schemeClr val="dk1"/>
                          </a:solidFill>
                          <a:effectLst/>
                          <a:latin typeface="+mn-lt"/>
                          <a:ea typeface="+mn-ea"/>
                          <a:cs typeface="+mn-cs"/>
                        </a:rPr>
                        <a:t>   face stress, pain, and illness.</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NewYork</a:t>
                      </a:r>
                      <a:r>
                        <a:rPr lang="en-US" sz="1800" kern="1200" dirty="0">
                          <a:solidFill>
                            <a:schemeClr val="dk1"/>
                          </a:solidFill>
                          <a:effectLst/>
                          <a:latin typeface="+mn-lt"/>
                          <a:ea typeface="+mn-ea"/>
                          <a:cs typeface="+mn-cs"/>
                        </a:rPr>
                        <a:t>: Delacorte Press.</a:t>
                      </a:r>
                    </a:p>
                  </a:txBody>
                  <a:tcPr/>
                </a:tc>
                <a:extLst>
                  <a:ext uri="{0D108BD9-81ED-4DB2-BD59-A6C34878D82A}">
                    <a16:rowId xmlns:a16="http://schemas.microsoft.com/office/drawing/2014/main" val="4144073877"/>
                  </a:ext>
                </a:extLst>
              </a:tr>
              <a:tr h="370840">
                <a:tc>
                  <a:txBody>
                    <a:bodyPr/>
                    <a:lstStyle/>
                    <a:p>
                      <a:r>
                        <a:rPr lang="en-US" sz="1800" kern="1200" dirty="0">
                          <a:solidFill>
                            <a:schemeClr val="dk1"/>
                          </a:solidFill>
                          <a:effectLst/>
                          <a:latin typeface="+mn-lt"/>
                          <a:ea typeface="+mn-ea"/>
                          <a:cs typeface="+mn-cs"/>
                        </a:rPr>
                        <a:t>Kabat-Zinn, J. (1994). Wherever You Go, There You Are: Mindfulness Meditation in</a:t>
                      </a:r>
                    </a:p>
                    <a:p>
                      <a:r>
                        <a:rPr lang="en-US" sz="1800" kern="1200" dirty="0">
                          <a:solidFill>
                            <a:schemeClr val="dk1"/>
                          </a:solidFill>
                          <a:effectLst/>
                          <a:latin typeface="+mn-lt"/>
                          <a:ea typeface="+mn-ea"/>
                          <a:cs typeface="+mn-cs"/>
                        </a:rPr>
                        <a:t>   Everyday Life. </a:t>
                      </a:r>
                      <a:r>
                        <a:rPr lang="en-US" sz="1800" i="1" kern="1200" dirty="0">
                          <a:solidFill>
                            <a:schemeClr val="dk1"/>
                          </a:solidFill>
                          <a:effectLst/>
                          <a:latin typeface="+mn-lt"/>
                          <a:ea typeface="+mn-ea"/>
                          <a:cs typeface="+mn-cs"/>
                        </a:rPr>
                        <a:t>Hyperion,</a:t>
                      </a:r>
                      <a:r>
                        <a:rPr lang="en-US" sz="1800" kern="1200" dirty="0">
                          <a:solidFill>
                            <a:schemeClr val="dk1"/>
                          </a:solidFill>
                          <a:effectLst/>
                          <a:latin typeface="+mn-lt"/>
                          <a:ea typeface="+mn-ea"/>
                          <a:cs typeface="+mn-cs"/>
                        </a:rPr>
                        <a:t> New York.</a:t>
                      </a:r>
                    </a:p>
                  </a:txBody>
                  <a:tcPr/>
                </a:tc>
                <a:extLst>
                  <a:ext uri="{0D108BD9-81ED-4DB2-BD59-A6C34878D82A}">
                    <a16:rowId xmlns:a16="http://schemas.microsoft.com/office/drawing/2014/main" val="1524563204"/>
                  </a:ext>
                </a:extLst>
              </a:tr>
              <a:tr h="370840">
                <a:tc>
                  <a:txBody>
                    <a:bodyPr/>
                    <a:lstStyle/>
                    <a:p>
                      <a:r>
                        <a:rPr lang="en-US" sz="1800" kern="1200" dirty="0">
                          <a:solidFill>
                            <a:schemeClr val="dk1"/>
                          </a:solidFill>
                          <a:effectLst/>
                          <a:latin typeface="+mn-lt"/>
                          <a:ea typeface="+mn-ea"/>
                          <a:cs typeface="+mn-cs"/>
                        </a:rPr>
                        <a:t>Langer, E. J., &amp; </a:t>
                      </a:r>
                      <a:r>
                        <a:rPr lang="en-US" sz="1800" kern="1200" dirty="0" err="1">
                          <a:solidFill>
                            <a:schemeClr val="dk1"/>
                          </a:solidFill>
                          <a:effectLst/>
                          <a:latin typeface="+mn-lt"/>
                          <a:ea typeface="+mn-ea"/>
                          <a:cs typeface="+mn-cs"/>
                        </a:rPr>
                        <a:t>Moldoveanu</a:t>
                      </a:r>
                      <a:r>
                        <a:rPr lang="en-US" sz="1800" kern="1200" dirty="0">
                          <a:solidFill>
                            <a:schemeClr val="dk1"/>
                          </a:solidFill>
                          <a:effectLst/>
                          <a:latin typeface="+mn-lt"/>
                          <a:ea typeface="+mn-ea"/>
                          <a:cs typeface="+mn-cs"/>
                        </a:rPr>
                        <a:t>, M. (2000). The construct of mindfulness. </a:t>
                      </a:r>
                      <a:r>
                        <a:rPr lang="en-US" sz="1800" i="1" kern="1200" dirty="0">
                          <a:solidFill>
                            <a:schemeClr val="dk1"/>
                          </a:solidFill>
                          <a:effectLst/>
                          <a:latin typeface="+mn-lt"/>
                          <a:ea typeface="+mn-ea"/>
                          <a:cs typeface="+mn-cs"/>
                        </a:rPr>
                        <a:t>Journal of Social</a:t>
                      </a:r>
                    </a:p>
                    <a:p>
                      <a:r>
                        <a:rPr lang="en-US" sz="1800" i="1" kern="1200" dirty="0">
                          <a:solidFill>
                            <a:schemeClr val="dk1"/>
                          </a:solidFill>
                          <a:effectLst/>
                          <a:latin typeface="+mn-lt"/>
                          <a:ea typeface="+mn-ea"/>
                          <a:cs typeface="+mn-cs"/>
                        </a:rPr>
                        <a:t>   Issues,</a:t>
                      </a:r>
                      <a:r>
                        <a:rPr lang="en-US" sz="1800" i="0" kern="1200" dirty="0">
                          <a:solidFill>
                            <a:schemeClr val="dk1"/>
                          </a:solidFill>
                          <a:effectLst/>
                          <a:latin typeface="+mn-lt"/>
                          <a:ea typeface="+mn-ea"/>
                          <a:cs typeface="+mn-cs"/>
                        </a:rPr>
                        <a:t> </a:t>
                      </a:r>
                      <a:r>
                        <a:rPr lang="en-US" sz="1800" i="1" kern="1200" dirty="0">
                          <a:solidFill>
                            <a:schemeClr val="dk1"/>
                          </a:solidFill>
                          <a:effectLst/>
                          <a:latin typeface="+mn-lt"/>
                          <a:ea typeface="+mn-ea"/>
                          <a:cs typeface="+mn-cs"/>
                        </a:rPr>
                        <a:t>56</a:t>
                      </a:r>
                      <a:r>
                        <a:rPr lang="en-US" sz="1800" kern="1200" dirty="0">
                          <a:solidFill>
                            <a:schemeClr val="dk1"/>
                          </a:solidFill>
                          <a:effectLst/>
                          <a:latin typeface="+mn-lt"/>
                          <a:ea typeface="+mn-ea"/>
                          <a:cs typeface="+mn-cs"/>
                        </a:rPr>
                        <a:t>(1), 1-9.</a:t>
                      </a:r>
                    </a:p>
                  </a:txBody>
                  <a:tcPr/>
                </a:tc>
                <a:extLst>
                  <a:ext uri="{0D108BD9-81ED-4DB2-BD59-A6C34878D82A}">
                    <a16:rowId xmlns:a16="http://schemas.microsoft.com/office/drawing/2014/main" val="2855160696"/>
                  </a:ext>
                </a:extLst>
              </a:tr>
            </a:tbl>
          </a:graphicData>
        </a:graphic>
      </p:graphicFrame>
    </p:spTree>
    <p:extLst>
      <p:ext uri="{BB962C8B-B14F-4D97-AF65-F5344CB8AC3E}">
        <p14:creationId xmlns:p14="http://schemas.microsoft.com/office/powerpoint/2010/main" val="4004669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C9F7E-D315-7547-9D6B-2B402E944D7A}"/>
              </a:ext>
            </a:extLst>
          </p:cNvPr>
          <p:cNvSpPr>
            <a:spLocks noGrp="1"/>
          </p:cNvSpPr>
          <p:nvPr>
            <p:ph type="title"/>
          </p:nvPr>
        </p:nvSpPr>
        <p:spPr/>
        <p:txBody>
          <a:bodyPr/>
          <a:lstStyle/>
          <a:p>
            <a:r>
              <a:rPr lang="en-US" dirty="0"/>
              <a:t>References</a:t>
            </a:r>
          </a:p>
        </p:txBody>
      </p:sp>
      <p:graphicFrame>
        <p:nvGraphicFramePr>
          <p:cNvPr id="4" name="Content Placeholder 3">
            <a:extLst>
              <a:ext uri="{FF2B5EF4-FFF2-40B4-BE49-F238E27FC236}">
                <a16:creationId xmlns:a16="http://schemas.microsoft.com/office/drawing/2014/main" id="{61EF2C47-3FE6-4742-A1A1-A86712EBF8B4}"/>
              </a:ext>
            </a:extLst>
          </p:cNvPr>
          <p:cNvGraphicFramePr>
            <a:graphicFrameLocks noGrp="1"/>
          </p:cNvGraphicFramePr>
          <p:nvPr>
            <p:ph idx="1"/>
            <p:extLst>
              <p:ext uri="{D42A27DB-BD31-4B8C-83A1-F6EECF244321}">
                <p14:modId xmlns:p14="http://schemas.microsoft.com/office/powerpoint/2010/main" val="2979485401"/>
              </p:ext>
            </p:extLst>
          </p:nvPr>
        </p:nvGraphicFramePr>
        <p:xfrm>
          <a:off x="681038" y="2336800"/>
          <a:ext cx="9613900" cy="3657600"/>
        </p:xfrm>
        <a:graphic>
          <a:graphicData uri="http://schemas.openxmlformats.org/drawingml/2006/table">
            <a:tbl>
              <a:tblPr bandRow="1">
                <a:tableStyleId>{5C22544A-7EE6-4342-B048-85BDC9FD1C3A}</a:tableStyleId>
              </a:tblPr>
              <a:tblGrid>
                <a:gridCol w="9613900">
                  <a:extLst>
                    <a:ext uri="{9D8B030D-6E8A-4147-A177-3AD203B41FA5}">
                      <a16:colId xmlns:a16="http://schemas.microsoft.com/office/drawing/2014/main" val="3249352118"/>
                    </a:ext>
                  </a:extLst>
                </a:gridCol>
              </a:tblGrid>
              <a:tr h="370840">
                <a:tc>
                  <a:txBody>
                    <a:bodyPr/>
                    <a:lstStyle/>
                    <a:p>
                      <a:r>
                        <a:rPr lang="en-US" sz="1800" kern="1200" dirty="0">
                          <a:solidFill>
                            <a:schemeClr val="dk1"/>
                          </a:solidFill>
                          <a:effectLst/>
                          <a:latin typeface="+mn-lt"/>
                          <a:ea typeface="+mn-ea"/>
                          <a:cs typeface="+mn-cs"/>
                        </a:rPr>
                        <a:t>Lemon, L. (2017). Applying a mindfulness practice to qualitative data collection. </a:t>
                      </a:r>
                      <a:r>
                        <a:rPr lang="en-US" sz="1800" i="1" kern="1200" dirty="0">
                          <a:solidFill>
                            <a:schemeClr val="dk1"/>
                          </a:solidFill>
                          <a:effectLst/>
                          <a:latin typeface="+mn-lt"/>
                          <a:ea typeface="+mn-ea"/>
                          <a:cs typeface="+mn-cs"/>
                        </a:rPr>
                        <a:t>The</a:t>
                      </a:r>
                    </a:p>
                    <a:p>
                      <a:r>
                        <a:rPr lang="en-US" sz="1800" i="1" kern="1200" dirty="0">
                          <a:solidFill>
                            <a:schemeClr val="dk1"/>
                          </a:solidFill>
                          <a:effectLst/>
                          <a:latin typeface="+mn-lt"/>
                          <a:ea typeface="+mn-ea"/>
                          <a:cs typeface="+mn-cs"/>
                        </a:rPr>
                        <a:t>   Qualitative</a:t>
                      </a:r>
                      <a:r>
                        <a:rPr lang="en-US" sz="1800" i="0" kern="1200" dirty="0">
                          <a:solidFill>
                            <a:schemeClr val="dk1"/>
                          </a:solidFill>
                          <a:effectLst/>
                          <a:latin typeface="+mn-lt"/>
                          <a:ea typeface="+mn-ea"/>
                          <a:cs typeface="+mn-cs"/>
                        </a:rPr>
                        <a:t> </a:t>
                      </a:r>
                      <a:r>
                        <a:rPr lang="en-US" sz="1800" i="1" kern="1200" dirty="0">
                          <a:solidFill>
                            <a:schemeClr val="dk1"/>
                          </a:solidFill>
                          <a:effectLst/>
                          <a:latin typeface="+mn-lt"/>
                          <a:ea typeface="+mn-ea"/>
                          <a:cs typeface="+mn-cs"/>
                        </a:rPr>
                        <a:t>Report, 22</a:t>
                      </a:r>
                      <a:r>
                        <a:rPr lang="en-US" sz="1800" kern="1200" dirty="0">
                          <a:solidFill>
                            <a:schemeClr val="dk1"/>
                          </a:solidFill>
                          <a:effectLst/>
                          <a:latin typeface="+mn-lt"/>
                          <a:ea typeface="+mn-ea"/>
                          <a:cs typeface="+mn-cs"/>
                        </a:rPr>
                        <a:t>(12), 3305-3313. Retrieved from</a:t>
                      </a:r>
                    </a:p>
                    <a:p>
                      <a:r>
                        <a:rPr lang="en-US" sz="1800" u="sng" kern="1200" dirty="0">
                          <a:solidFill>
                            <a:schemeClr val="dk1"/>
                          </a:solidFill>
                          <a:effectLst/>
                          <a:latin typeface="+mn-lt"/>
                          <a:ea typeface="+mn-ea"/>
                          <a:cs typeface="+mn-cs"/>
                          <a:hlinkClick r:id="rId2"/>
                        </a:rPr>
                        <a:t>   http://nsuworks.nova.edu/tqr/vol22/iss12/14</a:t>
                      </a:r>
                      <a:r>
                        <a:rPr lang="en-US" sz="1800" kern="1200" dirty="0">
                          <a:solidFill>
                            <a:schemeClr val="dk1"/>
                          </a:solidFill>
                          <a:effectLst/>
                          <a:latin typeface="+mn-lt"/>
                          <a:ea typeface="+mn-ea"/>
                          <a:cs typeface="+mn-cs"/>
                        </a:rPr>
                        <a:t> </a:t>
                      </a:r>
                    </a:p>
                  </a:txBody>
                  <a:tcPr/>
                </a:tc>
                <a:extLst>
                  <a:ext uri="{0D108BD9-81ED-4DB2-BD59-A6C34878D82A}">
                    <a16:rowId xmlns:a16="http://schemas.microsoft.com/office/drawing/2014/main" val="3585265563"/>
                  </a:ext>
                </a:extLst>
              </a:tr>
              <a:tr h="370840">
                <a:tc>
                  <a:txBody>
                    <a:bodyPr/>
                    <a:lstStyle/>
                    <a:p>
                      <a:r>
                        <a:rPr lang="en-US" sz="1800" kern="1200" dirty="0" err="1">
                          <a:solidFill>
                            <a:schemeClr val="dk1"/>
                          </a:solidFill>
                          <a:effectLst/>
                          <a:latin typeface="+mn-lt"/>
                          <a:ea typeface="+mn-ea"/>
                          <a:cs typeface="+mn-cs"/>
                        </a:rPr>
                        <a:t>McCarney</a:t>
                      </a:r>
                      <a:r>
                        <a:rPr lang="en-US" sz="1800" kern="1200" dirty="0">
                          <a:solidFill>
                            <a:schemeClr val="dk1"/>
                          </a:solidFill>
                          <a:effectLst/>
                          <a:latin typeface="+mn-lt"/>
                          <a:ea typeface="+mn-ea"/>
                          <a:cs typeface="+mn-cs"/>
                        </a:rPr>
                        <a:t>, R. W., Schulz, J., &amp; Grey, A. R. (2012). Effectiveness of mindfulness-based </a:t>
                      </a:r>
                    </a:p>
                    <a:p>
                      <a:r>
                        <a:rPr lang="en-US" sz="1800" kern="1200" dirty="0">
                          <a:solidFill>
                            <a:schemeClr val="dk1"/>
                          </a:solidFill>
                          <a:effectLst/>
                          <a:latin typeface="+mn-lt"/>
                          <a:ea typeface="+mn-ea"/>
                          <a:cs typeface="+mn-cs"/>
                        </a:rPr>
                        <a:t>   therapies in reducing symptoms of depression: A meta-analysis. </a:t>
                      </a:r>
                      <a:r>
                        <a:rPr lang="en-US" sz="1800" i="1" kern="1200" dirty="0">
                          <a:solidFill>
                            <a:schemeClr val="dk1"/>
                          </a:solidFill>
                          <a:effectLst/>
                          <a:latin typeface="+mn-lt"/>
                          <a:ea typeface="+mn-ea"/>
                          <a:cs typeface="+mn-cs"/>
                        </a:rPr>
                        <a:t>European Journal of</a:t>
                      </a:r>
                    </a:p>
                    <a:p>
                      <a:r>
                        <a:rPr lang="en-US" sz="1800" i="1" kern="1200" dirty="0">
                          <a:solidFill>
                            <a:schemeClr val="dk1"/>
                          </a:solidFill>
                          <a:effectLst/>
                          <a:latin typeface="+mn-lt"/>
                          <a:ea typeface="+mn-ea"/>
                          <a:cs typeface="+mn-cs"/>
                        </a:rPr>
                        <a:t>   Psychotherapy &amp; Counselling, 14</a:t>
                      </a:r>
                      <a:r>
                        <a:rPr lang="en-US" sz="1800" kern="1200" dirty="0">
                          <a:solidFill>
                            <a:schemeClr val="dk1"/>
                          </a:solidFill>
                          <a:effectLst/>
                          <a:latin typeface="+mn-lt"/>
                          <a:ea typeface="+mn-ea"/>
                          <a:cs typeface="+mn-cs"/>
                        </a:rPr>
                        <a:t>(3), 279-299. doi:10.1080/13642537.2012.713186</a:t>
                      </a:r>
                    </a:p>
                  </a:txBody>
                  <a:tcPr/>
                </a:tc>
                <a:extLst>
                  <a:ext uri="{0D108BD9-81ED-4DB2-BD59-A6C34878D82A}">
                    <a16:rowId xmlns:a16="http://schemas.microsoft.com/office/drawing/2014/main" val="4206567177"/>
                  </a:ext>
                </a:extLst>
              </a:tr>
              <a:tr h="370840">
                <a:tc>
                  <a:txBody>
                    <a:bodyPr/>
                    <a:lstStyle/>
                    <a:p>
                      <a:r>
                        <a:rPr lang="en-US" sz="1800" kern="1200" dirty="0">
                          <a:solidFill>
                            <a:schemeClr val="dk1"/>
                          </a:solidFill>
                          <a:effectLst/>
                          <a:latin typeface="+mn-lt"/>
                          <a:ea typeface="+mn-ea"/>
                          <a:cs typeface="+mn-cs"/>
                        </a:rPr>
                        <a:t>McCracken L. M., </a:t>
                      </a:r>
                      <a:r>
                        <a:rPr lang="en-US" sz="1800" kern="1200" dirty="0" err="1">
                          <a:solidFill>
                            <a:schemeClr val="dk1"/>
                          </a:solidFill>
                          <a:effectLst/>
                          <a:latin typeface="+mn-lt"/>
                          <a:ea typeface="+mn-ea"/>
                          <a:cs typeface="+mn-cs"/>
                        </a:rPr>
                        <a:t>Vowles</a:t>
                      </a:r>
                      <a:r>
                        <a:rPr lang="en-US" sz="1800" kern="1200" dirty="0">
                          <a:solidFill>
                            <a:schemeClr val="dk1"/>
                          </a:solidFill>
                          <a:effectLst/>
                          <a:latin typeface="+mn-lt"/>
                          <a:ea typeface="+mn-ea"/>
                          <a:cs typeface="+mn-cs"/>
                        </a:rPr>
                        <a:t> E. K. (2014). Acceptance and Commitment Therapy and</a:t>
                      </a:r>
                    </a:p>
                    <a:p>
                      <a:r>
                        <a:rPr lang="en-US" sz="1800" kern="1200" dirty="0">
                          <a:solidFill>
                            <a:schemeClr val="dk1"/>
                          </a:solidFill>
                          <a:effectLst/>
                          <a:latin typeface="+mn-lt"/>
                          <a:ea typeface="+mn-ea"/>
                          <a:cs typeface="+mn-cs"/>
                        </a:rPr>
                        <a:t>   mindfulness for chronic pain model, process, and progress. </a:t>
                      </a:r>
                      <a:r>
                        <a:rPr lang="en-US" sz="1800" i="1" kern="1200" dirty="0">
                          <a:solidFill>
                            <a:schemeClr val="dk1"/>
                          </a:solidFill>
                          <a:effectLst/>
                          <a:latin typeface="+mn-lt"/>
                          <a:ea typeface="+mn-ea"/>
                          <a:cs typeface="+mn-cs"/>
                        </a:rPr>
                        <a:t>American Psychologist, 69,</a:t>
                      </a:r>
                    </a:p>
                    <a:p>
                      <a:r>
                        <a:rPr lang="en-US" sz="1800" i="1" kern="1200" dirty="0">
                          <a:solidFill>
                            <a:schemeClr val="dk1"/>
                          </a:solidFill>
                          <a:effectLst/>
                          <a:latin typeface="+mn-lt"/>
                          <a:ea typeface="+mn-ea"/>
                          <a:cs typeface="+mn-cs"/>
                        </a:rPr>
                        <a:t>   </a:t>
                      </a:r>
                      <a:r>
                        <a:rPr lang="en-US" sz="1800" kern="1200" dirty="0">
                          <a:solidFill>
                            <a:schemeClr val="dk1"/>
                          </a:solidFill>
                          <a:effectLst/>
                          <a:latin typeface="+mn-lt"/>
                          <a:ea typeface="+mn-ea"/>
                          <a:cs typeface="+mn-cs"/>
                        </a:rPr>
                        <a:t>179-187. </a:t>
                      </a:r>
                      <a:r>
                        <a:rPr lang="en-US" sz="1800" kern="1200" dirty="0" err="1">
                          <a:solidFill>
                            <a:schemeClr val="dk1"/>
                          </a:solidFill>
                          <a:effectLst/>
                          <a:latin typeface="+mn-lt"/>
                          <a:ea typeface="+mn-ea"/>
                          <a:cs typeface="+mn-cs"/>
                        </a:rPr>
                        <a:t>doi</a:t>
                      </a:r>
                      <a:r>
                        <a:rPr lang="en-US" sz="1800" kern="1200" dirty="0">
                          <a:solidFill>
                            <a:schemeClr val="dk1"/>
                          </a:solidFill>
                          <a:effectLst/>
                          <a:latin typeface="+mn-lt"/>
                          <a:ea typeface="+mn-ea"/>
                          <a:cs typeface="+mn-cs"/>
                        </a:rPr>
                        <a:t>: 10.1037/a0035623</a:t>
                      </a:r>
                    </a:p>
                  </a:txBody>
                  <a:tcPr/>
                </a:tc>
                <a:extLst>
                  <a:ext uri="{0D108BD9-81ED-4DB2-BD59-A6C34878D82A}">
                    <a16:rowId xmlns:a16="http://schemas.microsoft.com/office/drawing/2014/main" val="313005513"/>
                  </a:ext>
                </a:extLst>
              </a:tr>
              <a:tr h="370840">
                <a:tc>
                  <a:txBody>
                    <a:bodyPr/>
                    <a:lstStyle/>
                    <a:p>
                      <a:r>
                        <a:rPr lang="en-US" sz="1800" kern="1200" dirty="0">
                          <a:solidFill>
                            <a:schemeClr val="dk1"/>
                          </a:solidFill>
                          <a:effectLst/>
                          <a:latin typeface="+mn-lt"/>
                          <a:ea typeface="+mn-ea"/>
                          <a:cs typeface="+mn-cs"/>
                        </a:rPr>
                        <a:t>Segal, Z. V., Williams, J. M. G., &amp; Teasdale, J. D. (2002). </a:t>
                      </a:r>
                      <a:r>
                        <a:rPr lang="en-US" sz="1800" i="1" kern="1200" dirty="0">
                          <a:solidFill>
                            <a:schemeClr val="dk1"/>
                          </a:solidFill>
                          <a:effectLst/>
                          <a:latin typeface="+mn-lt"/>
                          <a:ea typeface="+mn-ea"/>
                          <a:cs typeface="+mn-cs"/>
                        </a:rPr>
                        <a:t>Mindfulness-based </a:t>
                      </a:r>
                      <a:endParaRPr lang="en-US" sz="1800" i="0" kern="1200" dirty="0">
                        <a:solidFill>
                          <a:schemeClr val="dk1"/>
                        </a:solidFill>
                        <a:effectLst/>
                        <a:latin typeface="+mn-lt"/>
                        <a:ea typeface="+mn-ea"/>
                        <a:cs typeface="+mn-cs"/>
                      </a:endParaRPr>
                    </a:p>
                    <a:p>
                      <a:r>
                        <a:rPr lang="en-US" sz="1800" i="0" kern="1200" dirty="0">
                          <a:solidFill>
                            <a:schemeClr val="dk1"/>
                          </a:solidFill>
                          <a:effectLst/>
                          <a:latin typeface="+mn-lt"/>
                          <a:ea typeface="+mn-ea"/>
                          <a:cs typeface="+mn-cs"/>
                        </a:rPr>
                        <a:t>   </a:t>
                      </a:r>
                      <a:r>
                        <a:rPr lang="en-US" sz="1800" i="1" kern="1200" dirty="0">
                          <a:solidFill>
                            <a:schemeClr val="dk1"/>
                          </a:solidFill>
                          <a:effectLst/>
                          <a:latin typeface="+mn-lt"/>
                          <a:ea typeface="+mn-ea"/>
                          <a:cs typeface="+mn-cs"/>
                        </a:rPr>
                        <a:t>cognitive therapy for depression: A new approach to preventing relapse</a:t>
                      </a:r>
                      <a:r>
                        <a:rPr lang="en-US" sz="1800" kern="1200" dirty="0">
                          <a:solidFill>
                            <a:schemeClr val="dk1"/>
                          </a:solidFill>
                          <a:effectLst/>
                          <a:latin typeface="+mn-lt"/>
                          <a:ea typeface="+mn-ea"/>
                          <a:cs typeface="+mn-cs"/>
                        </a:rPr>
                        <a:t>. New York, NY:</a:t>
                      </a:r>
                    </a:p>
                    <a:p>
                      <a:r>
                        <a:rPr lang="en-US" sz="1800" kern="1200" dirty="0">
                          <a:solidFill>
                            <a:schemeClr val="dk1"/>
                          </a:solidFill>
                          <a:effectLst/>
                          <a:latin typeface="+mn-lt"/>
                          <a:ea typeface="+mn-ea"/>
                          <a:cs typeface="+mn-cs"/>
                        </a:rPr>
                        <a:t>   Guilford Press.</a:t>
                      </a:r>
                    </a:p>
                  </a:txBody>
                  <a:tcPr/>
                </a:tc>
                <a:extLst>
                  <a:ext uri="{0D108BD9-81ED-4DB2-BD59-A6C34878D82A}">
                    <a16:rowId xmlns:a16="http://schemas.microsoft.com/office/drawing/2014/main" val="1269025079"/>
                  </a:ext>
                </a:extLst>
              </a:tr>
            </a:tbl>
          </a:graphicData>
        </a:graphic>
      </p:graphicFrame>
    </p:spTree>
    <p:extLst>
      <p:ext uri="{BB962C8B-B14F-4D97-AF65-F5344CB8AC3E}">
        <p14:creationId xmlns:p14="http://schemas.microsoft.com/office/powerpoint/2010/main" val="2133696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77FCA-190B-8E45-9EE5-BD10E2FF689C}"/>
              </a:ext>
            </a:extLst>
          </p:cNvPr>
          <p:cNvSpPr>
            <a:spLocks noGrp="1"/>
          </p:cNvSpPr>
          <p:nvPr>
            <p:ph type="title"/>
          </p:nvPr>
        </p:nvSpPr>
        <p:spPr/>
        <p:txBody>
          <a:bodyPr/>
          <a:lstStyle/>
          <a:p>
            <a:r>
              <a:rPr lang="en-US" dirty="0"/>
              <a:t>References</a:t>
            </a:r>
          </a:p>
        </p:txBody>
      </p:sp>
      <p:graphicFrame>
        <p:nvGraphicFramePr>
          <p:cNvPr id="4" name="Content Placeholder 3">
            <a:extLst>
              <a:ext uri="{FF2B5EF4-FFF2-40B4-BE49-F238E27FC236}">
                <a16:creationId xmlns:a16="http://schemas.microsoft.com/office/drawing/2014/main" id="{1B2A15CF-7ED6-6149-BB70-89F863FD3E1E}"/>
              </a:ext>
            </a:extLst>
          </p:cNvPr>
          <p:cNvGraphicFramePr>
            <a:graphicFrameLocks noGrp="1"/>
          </p:cNvGraphicFramePr>
          <p:nvPr>
            <p:ph idx="1"/>
            <p:extLst>
              <p:ext uri="{D42A27DB-BD31-4B8C-83A1-F6EECF244321}">
                <p14:modId xmlns:p14="http://schemas.microsoft.com/office/powerpoint/2010/main" val="3645284908"/>
              </p:ext>
            </p:extLst>
          </p:nvPr>
        </p:nvGraphicFramePr>
        <p:xfrm>
          <a:off x="681038" y="2336800"/>
          <a:ext cx="9613900" cy="1554480"/>
        </p:xfrm>
        <a:graphic>
          <a:graphicData uri="http://schemas.openxmlformats.org/drawingml/2006/table">
            <a:tbl>
              <a:tblPr bandRow="1">
                <a:tableStyleId>{5C22544A-7EE6-4342-B048-85BDC9FD1C3A}</a:tableStyleId>
              </a:tblPr>
              <a:tblGrid>
                <a:gridCol w="9613900">
                  <a:extLst>
                    <a:ext uri="{9D8B030D-6E8A-4147-A177-3AD203B41FA5}">
                      <a16:colId xmlns:a16="http://schemas.microsoft.com/office/drawing/2014/main" val="714210662"/>
                    </a:ext>
                  </a:extLst>
                </a:gridCol>
              </a:tblGrid>
              <a:tr h="370840">
                <a:tc>
                  <a:txBody>
                    <a:bodyPr/>
                    <a:lstStyle/>
                    <a:p>
                      <a:r>
                        <a:rPr lang="en-US" sz="1800" kern="1200" dirty="0">
                          <a:solidFill>
                            <a:schemeClr val="dk1"/>
                          </a:solidFill>
                          <a:effectLst/>
                          <a:latin typeface="+mn-lt"/>
                          <a:ea typeface="+mn-ea"/>
                          <a:cs typeface="+mn-cs"/>
                        </a:rPr>
                        <a:t>Siegel, M. (2011). Mindsight: The new science of personal transformation. New </a:t>
                      </a:r>
                    </a:p>
                    <a:p>
                      <a:r>
                        <a:rPr lang="en-US" sz="1800" kern="1200" dirty="0">
                          <a:solidFill>
                            <a:schemeClr val="dk1"/>
                          </a:solidFill>
                          <a:effectLst/>
                          <a:latin typeface="+mn-lt"/>
                          <a:ea typeface="+mn-ea"/>
                          <a:cs typeface="+mn-cs"/>
                        </a:rPr>
                        <a:t>   York, NY: Bantam Books.</a:t>
                      </a:r>
                    </a:p>
                  </a:txBody>
                  <a:tcPr/>
                </a:tc>
                <a:extLst>
                  <a:ext uri="{0D108BD9-81ED-4DB2-BD59-A6C34878D82A}">
                    <a16:rowId xmlns:a16="http://schemas.microsoft.com/office/drawing/2014/main" val="324641805"/>
                  </a:ext>
                </a:extLst>
              </a:tr>
              <a:tr h="370840">
                <a:tc>
                  <a:txBody>
                    <a:bodyPr/>
                    <a:lstStyle/>
                    <a:p>
                      <a:r>
                        <a:rPr lang="en-US" sz="1800" kern="1200" dirty="0">
                          <a:solidFill>
                            <a:schemeClr val="dk1"/>
                          </a:solidFill>
                          <a:effectLst/>
                          <a:latin typeface="+mn-lt"/>
                          <a:ea typeface="+mn-ea"/>
                          <a:cs typeface="+mn-cs"/>
                        </a:rPr>
                        <a:t>Woodgate, R. L., Tennent, P., &amp; </a:t>
                      </a:r>
                      <a:r>
                        <a:rPr lang="en-US" sz="1800" kern="1200" dirty="0" err="1">
                          <a:solidFill>
                            <a:schemeClr val="dk1"/>
                          </a:solidFill>
                          <a:effectLst/>
                          <a:latin typeface="+mn-lt"/>
                          <a:ea typeface="+mn-ea"/>
                          <a:cs typeface="+mn-cs"/>
                        </a:rPr>
                        <a:t>Zurba</a:t>
                      </a:r>
                      <a:r>
                        <a:rPr lang="en-US" sz="1800" kern="1200" dirty="0">
                          <a:solidFill>
                            <a:schemeClr val="dk1"/>
                          </a:solidFill>
                          <a:effectLst/>
                          <a:latin typeface="+mn-lt"/>
                          <a:ea typeface="+mn-ea"/>
                          <a:cs typeface="+mn-cs"/>
                        </a:rPr>
                        <a:t>, M. (2017). Navigating ethical challenges in</a:t>
                      </a:r>
                    </a:p>
                    <a:p>
                      <a:r>
                        <a:rPr lang="en-US" sz="1800" kern="1200" dirty="0">
                          <a:solidFill>
                            <a:schemeClr val="dk1"/>
                          </a:solidFill>
                          <a:effectLst/>
                          <a:latin typeface="+mn-lt"/>
                          <a:ea typeface="+mn-ea"/>
                          <a:cs typeface="+mn-cs"/>
                        </a:rPr>
                        <a:t>   qualitative research with children and youth through sustaining mindful presence.</a:t>
                      </a:r>
                    </a:p>
                    <a:p>
                      <a:r>
                        <a:rPr lang="en-US" sz="1800" i="1" kern="1200" dirty="0">
                          <a:solidFill>
                            <a:schemeClr val="dk1"/>
                          </a:solidFill>
                          <a:effectLst/>
                          <a:latin typeface="+mn-lt"/>
                          <a:ea typeface="+mn-ea"/>
                          <a:cs typeface="+mn-cs"/>
                        </a:rPr>
                        <a:t>   International</a:t>
                      </a:r>
                      <a:r>
                        <a:rPr lang="en-US" sz="1800" i="0" kern="1200" dirty="0">
                          <a:solidFill>
                            <a:schemeClr val="dk1"/>
                          </a:solidFill>
                          <a:effectLst/>
                          <a:latin typeface="+mn-lt"/>
                          <a:ea typeface="+mn-ea"/>
                          <a:cs typeface="+mn-cs"/>
                        </a:rPr>
                        <a:t> </a:t>
                      </a:r>
                      <a:r>
                        <a:rPr lang="en-US" sz="1800" i="1" kern="1200" dirty="0">
                          <a:solidFill>
                            <a:schemeClr val="dk1"/>
                          </a:solidFill>
                          <a:effectLst/>
                          <a:latin typeface="+mn-lt"/>
                          <a:ea typeface="+mn-ea"/>
                          <a:cs typeface="+mn-cs"/>
                        </a:rPr>
                        <a:t>Journal of Qualitative Methods, 16</a:t>
                      </a:r>
                      <a:r>
                        <a:rPr lang="en-US" sz="1800" kern="1200" dirty="0">
                          <a:solidFill>
                            <a:schemeClr val="dk1"/>
                          </a:solidFill>
                          <a:effectLst/>
                          <a:latin typeface="+mn-lt"/>
                          <a:ea typeface="+mn-ea"/>
                          <a:cs typeface="+mn-cs"/>
                        </a:rPr>
                        <a:t>, 1-11. DOI: 10.1177/1609406917696743</a:t>
                      </a:r>
                    </a:p>
                  </a:txBody>
                  <a:tcPr/>
                </a:tc>
                <a:extLst>
                  <a:ext uri="{0D108BD9-81ED-4DB2-BD59-A6C34878D82A}">
                    <a16:rowId xmlns:a16="http://schemas.microsoft.com/office/drawing/2014/main" val="813809541"/>
                  </a:ext>
                </a:extLst>
              </a:tr>
            </a:tbl>
          </a:graphicData>
        </a:graphic>
      </p:graphicFrame>
    </p:spTree>
    <p:extLst>
      <p:ext uri="{BB962C8B-B14F-4D97-AF65-F5344CB8AC3E}">
        <p14:creationId xmlns:p14="http://schemas.microsoft.com/office/powerpoint/2010/main" val="1888637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9095F-CF72-3A46-AA12-FBC1CF6E454E}"/>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8681565B-610A-284B-975F-169EB23E8FAF}"/>
              </a:ext>
            </a:extLst>
          </p:cNvPr>
          <p:cNvSpPr>
            <a:spLocks noGrp="1"/>
          </p:cNvSpPr>
          <p:nvPr>
            <p:ph idx="1"/>
          </p:nvPr>
        </p:nvSpPr>
        <p:spPr/>
        <p:txBody>
          <a:bodyPr/>
          <a:lstStyle/>
          <a:p>
            <a:r>
              <a:rPr lang="en-US" dirty="0"/>
              <a:t>MA and Ph.D.</a:t>
            </a:r>
          </a:p>
          <a:p>
            <a:pPr lvl="1"/>
            <a:r>
              <a:rPr lang="en-US" dirty="0"/>
              <a:t>Studied, extensively, meditation practices &amp; their effects</a:t>
            </a:r>
          </a:p>
          <a:p>
            <a:pPr lvl="1"/>
            <a:r>
              <a:rPr lang="en-US" dirty="0"/>
              <a:t>During certification in spiritual direction studies, trained in different types of meditation practices: guided visualizations, guided relaxations, concentration, awareness, prayer</a:t>
            </a:r>
          </a:p>
          <a:p>
            <a:r>
              <a:rPr lang="en-US" dirty="0"/>
              <a:t>MS in Clinical Mental Health Counseling</a:t>
            </a:r>
          </a:p>
          <a:p>
            <a:pPr lvl="1"/>
            <a:r>
              <a:rPr lang="en-US" dirty="0"/>
              <a:t>One of main theoretical models – Mindfulness Based Therapies</a:t>
            </a:r>
          </a:p>
          <a:p>
            <a:pPr lvl="2"/>
            <a:r>
              <a:rPr lang="en-US" dirty="0"/>
              <a:t>MBCT, Acceptance &amp; Commitment Therapy, Dialectical Behavior Therapy, etc.</a:t>
            </a:r>
          </a:p>
          <a:p>
            <a:r>
              <a:rPr lang="en-US" dirty="0"/>
              <a:t>Co-authored chapter on Mindfulness for stress, anxiety, depression, and chronic pain in older adults – release date 2019</a:t>
            </a:r>
          </a:p>
        </p:txBody>
      </p:sp>
    </p:spTree>
    <p:extLst>
      <p:ext uri="{BB962C8B-B14F-4D97-AF65-F5344CB8AC3E}">
        <p14:creationId xmlns:p14="http://schemas.microsoft.com/office/powerpoint/2010/main" val="2354393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A865E47-4365-4F21-B8EA-13B2C12BCB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1" name="Rectangle 10">
              <a:extLst>
                <a:ext uri="{FF2B5EF4-FFF2-40B4-BE49-F238E27FC236}">
                  <a16:creationId xmlns:a16="http://schemas.microsoft.com/office/drawing/2014/main" id="{0CE24988-BB27-40E5-A961-9FA7ED0DB9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0BDE80E-ADE0-4E16-8F80-306A15F4D3F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3" name="Content Placeholder 2">
            <a:extLst>
              <a:ext uri="{FF2B5EF4-FFF2-40B4-BE49-F238E27FC236}">
                <a16:creationId xmlns:a16="http://schemas.microsoft.com/office/drawing/2014/main" id="{9DA6D7C2-1D3A-604F-ADC2-00391D5A553F}"/>
              </a:ext>
            </a:extLst>
          </p:cNvPr>
          <p:cNvSpPr>
            <a:spLocks noGrp="1"/>
          </p:cNvSpPr>
          <p:nvPr>
            <p:ph idx="1"/>
          </p:nvPr>
        </p:nvSpPr>
        <p:spPr>
          <a:xfrm>
            <a:off x="680322" y="2336873"/>
            <a:ext cx="5041628" cy="4047302"/>
          </a:xfrm>
        </p:spPr>
        <p:txBody>
          <a:bodyPr>
            <a:normAutofit lnSpcReduction="10000"/>
          </a:bodyPr>
          <a:lstStyle/>
          <a:p>
            <a:r>
              <a:rPr lang="en-US" sz="1600" dirty="0"/>
              <a:t>Kabat-Zinn (1994)</a:t>
            </a:r>
          </a:p>
          <a:p>
            <a:pPr lvl="1"/>
            <a:r>
              <a:rPr lang="en-US" sz="1600" dirty="0"/>
              <a:t>“paying attention in a particular way: on purpose, in the present moment, and non-judgmentally” (Kabat-Zinn, 1994, p.4)</a:t>
            </a:r>
          </a:p>
          <a:p>
            <a:r>
              <a:rPr lang="en-US" sz="1600" dirty="0"/>
              <a:t>Brown et al. (2013)</a:t>
            </a:r>
          </a:p>
          <a:p>
            <a:pPr lvl="1"/>
            <a:r>
              <a:rPr lang="en-US" sz="1600" dirty="0"/>
              <a:t>“an open attention to one’s present experience and a non-judgmental, accepting attitude toward whatever one encounters” (p. 96)</a:t>
            </a:r>
          </a:p>
          <a:p>
            <a:r>
              <a:rPr lang="en-US" sz="1600" dirty="0"/>
              <a:t>Langer and </a:t>
            </a:r>
            <a:r>
              <a:rPr lang="en-US" sz="1600" dirty="0" err="1"/>
              <a:t>Moldoveanu</a:t>
            </a:r>
            <a:r>
              <a:rPr lang="en-US" sz="1600" dirty="0"/>
              <a:t> (2000)</a:t>
            </a:r>
          </a:p>
          <a:p>
            <a:pPr lvl="1"/>
            <a:r>
              <a:rPr lang="en-US" sz="1600" dirty="0"/>
              <a:t>mindfulness includes paying attention to novel stimuli whether trivial or important.</a:t>
            </a:r>
          </a:p>
          <a:p>
            <a:r>
              <a:rPr lang="en-US" sz="1600" dirty="0"/>
              <a:t>Siegel (2011)</a:t>
            </a:r>
          </a:p>
          <a:p>
            <a:pPr lvl="1"/>
            <a:r>
              <a:rPr lang="en-US" sz="1600" dirty="0"/>
              <a:t>helps people train their brain in order to pay attention to their own attention and intention without becoming reactive. </a:t>
            </a:r>
          </a:p>
        </p:txBody>
      </p:sp>
      <p:pic>
        <p:nvPicPr>
          <p:cNvPr id="5" name="Picture 4" descr="A person standing in front of a sunset&#13;&#10;&#13;&#10;Description automatically generated">
            <a:extLst>
              <a:ext uri="{FF2B5EF4-FFF2-40B4-BE49-F238E27FC236}">
                <a16:creationId xmlns:a16="http://schemas.microsoft.com/office/drawing/2014/main" id="{F09AA921-858F-5349-9853-945162D1E6F0}"/>
              </a:ext>
            </a:extLst>
          </p:cNvPr>
          <p:cNvPicPr>
            <a:picLocks noChangeAspect="1"/>
          </p:cNvPicPr>
          <p:nvPr/>
        </p:nvPicPr>
        <p:blipFill rotWithShape="1">
          <a:blip r:embed="rId3"/>
          <a:srcRect l="22969" r="17937" b="2"/>
          <a:stretch/>
        </p:blipFill>
        <p:spPr>
          <a:xfrm>
            <a:off x="6096000" y="10"/>
            <a:ext cx="6092823" cy="6856310"/>
          </a:xfrm>
          <a:prstGeom prst="rect">
            <a:avLst/>
          </a:prstGeom>
          <a:ln>
            <a:noFill/>
          </a:ln>
          <a:effectLst/>
        </p:spPr>
      </p:pic>
      <p:sp>
        <p:nvSpPr>
          <p:cNvPr id="14" name="Rectangle 13">
            <a:extLst>
              <a:ext uri="{FF2B5EF4-FFF2-40B4-BE49-F238E27FC236}">
                <a16:creationId xmlns:a16="http://schemas.microsoft.com/office/drawing/2014/main" id="{13BC1C09-8FD1-4619-B317-E9EED5E55D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A230024-CD18-EA44-96C5-C1917778CC6F}"/>
              </a:ext>
            </a:extLst>
          </p:cNvPr>
          <p:cNvSpPr>
            <a:spLocks noGrp="1"/>
          </p:cNvSpPr>
          <p:nvPr>
            <p:ph type="title"/>
          </p:nvPr>
        </p:nvSpPr>
        <p:spPr>
          <a:xfrm>
            <a:off x="680321" y="753228"/>
            <a:ext cx="5041629" cy="1080938"/>
          </a:xfrm>
        </p:spPr>
        <p:txBody>
          <a:bodyPr>
            <a:normAutofit/>
          </a:bodyPr>
          <a:lstStyle/>
          <a:p>
            <a:r>
              <a:rPr lang="en-US" dirty="0"/>
              <a:t>Defining Mindfulness</a:t>
            </a:r>
          </a:p>
        </p:txBody>
      </p:sp>
      <p:pic>
        <p:nvPicPr>
          <p:cNvPr id="16" name="Picture 15">
            <a:extLst>
              <a:ext uri="{FF2B5EF4-FFF2-40B4-BE49-F238E27FC236}">
                <a16:creationId xmlns:a16="http://schemas.microsoft.com/office/drawing/2014/main" id="{D3143E80-C928-46DB-9299-0BD06348A9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6492240" cy="261714"/>
          </a:xfrm>
          <a:prstGeom prst="rect">
            <a:avLst/>
          </a:prstGeom>
        </p:spPr>
      </p:pic>
    </p:spTree>
    <p:extLst>
      <p:ext uri="{BB962C8B-B14F-4D97-AF65-F5344CB8AC3E}">
        <p14:creationId xmlns:p14="http://schemas.microsoft.com/office/powerpoint/2010/main" val="3835740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67524-1FA2-3643-AB3E-74BFCD5C1527}"/>
              </a:ext>
            </a:extLst>
          </p:cNvPr>
          <p:cNvSpPr>
            <a:spLocks noGrp="1"/>
          </p:cNvSpPr>
          <p:nvPr>
            <p:ph type="title"/>
          </p:nvPr>
        </p:nvSpPr>
        <p:spPr/>
        <p:txBody>
          <a:bodyPr/>
          <a:lstStyle/>
          <a:p>
            <a:r>
              <a:rPr lang="en-US" dirty="0"/>
              <a:t>Quick Experiential</a:t>
            </a:r>
          </a:p>
        </p:txBody>
      </p:sp>
      <p:sp>
        <p:nvSpPr>
          <p:cNvPr id="3" name="Content Placeholder 2">
            <a:extLst>
              <a:ext uri="{FF2B5EF4-FFF2-40B4-BE49-F238E27FC236}">
                <a16:creationId xmlns:a16="http://schemas.microsoft.com/office/drawing/2014/main" id="{4E193BA7-238F-7E41-AD57-A67DF30DD4C3}"/>
              </a:ext>
            </a:extLst>
          </p:cNvPr>
          <p:cNvSpPr>
            <a:spLocks noGrp="1"/>
          </p:cNvSpPr>
          <p:nvPr>
            <p:ph idx="1"/>
          </p:nvPr>
        </p:nvSpPr>
        <p:spPr/>
        <p:txBody>
          <a:bodyPr>
            <a:normAutofit lnSpcReduction="10000"/>
          </a:bodyPr>
          <a:lstStyle/>
          <a:p>
            <a:r>
              <a:rPr lang="en-US" dirty="0"/>
              <a:t>Assume relaxed position, sitting with spine erect, hands comfortably in lap</a:t>
            </a:r>
          </a:p>
          <a:p>
            <a:r>
              <a:rPr lang="en-US" dirty="0"/>
              <a:t>Close eyes, or have eyes unfocused about 1.5 ft in front of you</a:t>
            </a:r>
          </a:p>
          <a:p>
            <a:r>
              <a:rPr lang="en-US" dirty="0"/>
              <a:t>(Body Scan) Become aware of feet, legs, hips, back, stomach, arms, hands, shoulders, neck, head</a:t>
            </a:r>
          </a:p>
          <a:p>
            <a:r>
              <a:rPr lang="en-US" dirty="0"/>
              <a:t>(Mindful breathing) Now focus on breath, cycle of inhalation &amp; exhalation, feeling of chest/stomach moving, feeling of air flowing in and out of body. When mind wanders to sounds/thoughts/sensations, refocus on breath without judgment of wandering mind or sounds/thoughts/sensations.</a:t>
            </a:r>
          </a:p>
        </p:txBody>
      </p:sp>
    </p:spTree>
    <p:extLst>
      <p:ext uri="{BB962C8B-B14F-4D97-AF65-F5344CB8AC3E}">
        <p14:creationId xmlns:p14="http://schemas.microsoft.com/office/powerpoint/2010/main" val="3069671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9" name="Rectangle 9">
            <a:extLst>
              <a:ext uri="{FF2B5EF4-FFF2-40B4-BE49-F238E27FC236}">
                <a16:creationId xmlns:a16="http://schemas.microsoft.com/office/drawing/2014/main" id="{3FECAD23-900F-4F1B-A441-6A68749F8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57943801-CAEC-4F98-9332-2A4D912846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 name="Rectangle 13">
            <a:extLst>
              <a:ext uri="{FF2B5EF4-FFF2-40B4-BE49-F238E27FC236}">
                <a16:creationId xmlns:a16="http://schemas.microsoft.com/office/drawing/2014/main" id="{8A233090-6C39-4F59-8A0F-86F011A7E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5">
            <a:extLst>
              <a:ext uri="{FF2B5EF4-FFF2-40B4-BE49-F238E27FC236}">
                <a16:creationId xmlns:a16="http://schemas.microsoft.com/office/drawing/2014/main" id="{484DCAA0-4BF1-4FB9-97BA-D6BA630419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87603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55BF5C6-CFBC-6748-A3DB-821BAA262780}"/>
              </a:ext>
            </a:extLst>
          </p:cNvPr>
          <p:cNvSpPr>
            <a:spLocks noGrp="1"/>
          </p:cNvSpPr>
          <p:nvPr>
            <p:ph type="title"/>
          </p:nvPr>
        </p:nvSpPr>
        <p:spPr>
          <a:xfrm>
            <a:off x="680321" y="753228"/>
            <a:ext cx="7087552" cy="1080938"/>
          </a:xfrm>
        </p:spPr>
        <p:txBody>
          <a:bodyPr>
            <a:normAutofit/>
          </a:bodyPr>
          <a:lstStyle/>
          <a:p>
            <a:r>
              <a:rPr lang="en-US" dirty="0" err="1"/>
              <a:t>Braud</a:t>
            </a:r>
            <a:r>
              <a:rPr lang="en-US" dirty="0"/>
              <a:t>, Anderson, &amp; Transpersonal Research Methods</a:t>
            </a:r>
          </a:p>
        </p:txBody>
      </p:sp>
      <p:pic>
        <p:nvPicPr>
          <p:cNvPr id="18" name="Picture 17">
            <a:extLst>
              <a:ext uri="{FF2B5EF4-FFF2-40B4-BE49-F238E27FC236}">
                <a16:creationId xmlns:a16="http://schemas.microsoft.com/office/drawing/2014/main" id="{9BC2FEA5-B399-458A-8393-E06CE40DB8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3" name="Content Placeholder 2">
            <a:extLst>
              <a:ext uri="{FF2B5EF4-FFF2-40B4-BE49-F238E27FC236}">
                <a16:creationId xmlns:a16="http://schemas.microsoft.com/office/drawing/2014/main" id="{485E622F-300E-C34E-8084-27E56F2EC7CB}"/>
              </a:ext>
            </a:extLst>
          </p:cNvPr>
          <p:cNvSpPr>
            <a:spLocks noGrp="1"/>
          </p:cNvSpPr>
          <p:nvPr>
            <p:ph idx="1"/>
          </p:nvPr>
        </p:nvSpPr>
        <p:spPr>
          <a:xfrm>
            <a:off x="680321" y="2336872"/>
            <a:ext cx="6423211" cy="4132753"/>
          </a:xfrm>
        </p:spPr>
        <p:txBody>
          <a:bodyPr>
            <a:normAutofit lnSpcReduction="10000"/>
          </a:bodyPr>
          <a:lstStyle/>
          <a:p>
            <a:r>
              <a:rPr lang="en-US" sz="1600" dirty="0"/>
              <a:t>Anderson and </a:t>
            </a:r>
            <a:r>
              <a:rPr lang="en-US" sz="1600" dirty="0" err="1"/>
              <a:t>Braud</a:t>
            </a:r>
            <a:r>
              <a:rPr lang="en-US" sz="1600" dirty="0"/>
              <a:t> (2011), two research methodologists, 3 of 10 critical </a:t>
            </a:r>
            <a:r>
              <a:rPr lang="en-US" sz="1600" i="1" dirty="0"/>
              <a:t>integral</a:t>
            </a:r>
            <a:r>
              <a:rPr lang="en-US" sz="1600" dirty="0"/>
              <a:t> research skills within the human sciences and humanities includes:</a:t>
            </a:r>
          </a:p>
          <a:p>
            <a:pPr lvl="1"/>
            <a:r>
              <a:rPr lang="en-US" sz="1600" i="1" dirty="0"/>
              <a:t>working with intention:</a:t>
            </a:r>
            <a:r>
              <a:rPr lang="en-US" sz="1600" dirty="0"/>
              <a:t> awareness of, and deliberate framing of, intentions for all phases of a research project; facilitates the realization of study aims </a:t>
            </a:r>
          </a:p>
          <a:p>
            <a:pPr lvl="1"/>
            <a:r>
              <a:rPr lang="en-US" sz="1600" i="1" dirty="0"/>
              <a:t>quieting and slowing:</a:t>
            </a:r>
            <a:r>
              <a:rPr lang="en-US" sz="1600" dirty="0"/>
              <a:t> sets stage for use of other skills, relaxes and quiets, reduces distractions and noise at many levels, reduces structures and constrains, allows change, allows further observations and appreciation of more subtle aspects of what is studied</a:t>
            </a:r>
          </a:p>
          <a:p>
            <a:pPr lvl="1"/>
            <a:r>
              <a:rPr lang="en-US" sz="1600" i="1" dirty="0"/>
              <a:t>working with attention:</a:t>
            </a:r>
            <a:r>
              <a:rPr lang="en-US" sz="1600" dirty="0"/>
              <a:t> practice in deploying, focusing, and shifting attention; </a:t>
            </a:r>
            <a:r>
              <a:rPr lang="en-US" sz="1600" dirty="0" err="1"/>
              <a:t>deautomatizing</a:t>
            </a:r>
            <a:r>
              <a:rPr lang="en-US" sz="1600" dirty="0"/>
              <a:t> attention; attending to different forms and channels of information; changing focal plane or magnification of attention; developing witnessing consciousness. (italics in original; pp. 163-164)</a:t>
            </a:r>
          </a:p>
          <a:p>
            <a:r>
              <a:rPr lang="en-US" sz="1600" dirty="0"/>
              <a:t>The authors additionally note that one way to hone these skills is through engagement in different types of meditation, including mindfulness meditation (Anderson &amp; </a:t>
            </a:r>
            <a:r>
              <a:rPr lang="en-US" sz="1600" dirty="0" err="1"/>
              <a:t>Braud</a:t>
            </a:r>
            <a:r>
              <a:rPr lang="en-US" sz="1600" dirty="0"/>
              <a:t>, 2011). </a:t>
            </a:r>
          </a:p>
        </p:txBody>
      </p:sp>
      <p:pic>
        <p:nvPicPr>
          <p:cNvPr id="5" name="Picture 4" descr="A picture containing text, animal, arthropod&#13;&#10;&#13;&#10;Description automatically generated">
            <a:extLst>
              <a:ext uri="{FF2B5EF4-FFF2-40B4-BE49-F238E27FC236}">
                <a16:creationId xmlns:a16="http://schemas.microsoft.com/office/drawing/2014/main" id="{9F84ED0A-F17D-6F4C-814E-4923E4F842E1}"/>
              </a:ext>
            </a:extLst>
          </p:cNvPr>
          <p:cNvPicPr>
            <a:picLocks noChangeAspect="1"/>
          </p:cNvPicPr>
          <p:nvPr/>
        </p:nvPicPr>
        <p:blipFill>
          <a:blip r:embed="rId4"/>
          <a:stretch>
            <a:fillRect/>
          </a:stretch>
        </p:blipFill>
        <p:spPr>
          <a:xfrm>
            <a:off x="8187091" y="1194320"/>
            <a:ext cx="3358478" cy="4469359"/>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2214428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BB33E-6554-BB4B-B89A-587B77B2E231}"/>
              </a:ext>
            </a:extLst>
          </p:cNvPr>
          <p:cNvSpPr>
            <a:spLocks noGrp="1"/>
          </p:cNvSpPr>
          <p:nvPr>
            <p:ph type="title"/>
          </p:nvPr>
        </p:nvSpPr>
        <p:spPr/>
        <p:txBody>
          <a:bodyPr/>
          <a:lstStyle/>
          <a:p>
            <a:r>
              <a:rPr lang="en-US" dirty="0"/>
              <a:t>Anderson &amp; </a:t>
            </a:r>
            <a:r>
              <a:rPr lang="en-US" dirty="0" err="1"/>
              <a:t>Braud’s</a:t>
            </a:r>
            <a:r>
              <a:rPr lang="en-US" dirty="0"/>
              <a:t> Other Skills</a:t>
            </a:r>
          </a:p>
        </p:txBody>
      </p:sp>
      <p:sp>
        <p:nvSpPr>
          <p:cNvPr id="3" name="Content Placeholder 2">
            <a:extLst>
              <a:ext uri="{FF2B5EF4-FFF2-40B4-BE49-F238E27FC236}">
                <a16:creationId xmlns:a16="http://schemas.microsoft.com/office/drawing/2014/main" id="{F1F634F8-844B-C441-961D-3786AFA94EC6}"/>
              </a:ext>
            </a:extLst>
          </p:cNvPr>
          <p:cNvSpPr>
            <a:spLocks noGrp="1"/>
          </p:cNvSpPr>
          <p:nvPr>
            <p:ph idx="1"/>
          </p:nvPr>
        </p:nvSpPr>
        <p:spPr/>
        <p:txBody>
          <a:bodyPr/>
          <a:lstStyle/>
          <a:p>
            <a:r>
              <a:rPr lang="en-US" dirty="0"/>
              <a:t>Auditory skills (listening to others and own reactions/memories to sound)</a:t>
            </a:r>
          </a:p>
          <a:p>
            <a:r>
              <a:rPr lang="en-US" dirty="0"/>
              <a:t>Visual skills, imagery, visualization, imagination</a:t>
            </a:r>
          </a:p>
          <a:p>
            <a:r>
              <a:rPr lang="en-US" dirty="0"/>
              <a:t>Kinesthetic skills (gross &amp; subtle movements)</a:t>
            </a:r>
          </a:p>
          <a:p>
            <a:r>
              <a:rPr lang="en-US" dirty="0"/>
              <a:t>Proprioceptive skills (paying attention to visceral/muscular)</a:t>
            </a:r>
          </a:p>
          <a:p>
            <a:r>
              <a:rPr lang="en-US" dirty="0"/>
              <a:t>Direct knowing, intuition, empathic identification</a:t>
            </a:r>
          </a:p>
          <a:p>
            <a:r>
              <a:rPr lang="en-US" dirty="0"/>
              <a:t>Accessing unconscious processes and materials (liminal states)</a:t>
            </a:r>
          </a:p>
          <a:p>
            <a:r>
              <a:rPr lang="en-US" dirty="0"/>
              <a:t>Play and the creative arts (novelty, creativity &amp; notice mind)</a:t>
            </a:r>
          </a:p>
          <a:p>
            <a:endParaRPr lang="en-US" dirty="0"/>
          </a:p>
        </p:txBody>
      </p:sp>
    </p:spTree>
    <p:extLst>
      <p:ext uri="{BB962C8B-B14F-4D97-AF65-F5344CB8AC3E}">
        <p14:creationId xmlns:p14="http://schemas.microsoft.com/office/powerpoint/2010/main" val="86879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B988D63-FA8B-436C-902E-E5005BC049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1" name="Rectangle 10">
              <a:extLst>
                <a:ext uri="{FF2B5EF4-FFF2-40B4-BE49-F238E27FC236}">
                  <a16:creationId xmlns:a16="http://schemas.microsoft.com/office/drawing/2014/main" id="{2FD177FB-983E-4035-8B7A-655342A7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9596D9C3-C0FC-4500-A696-55B9F77BB7A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5" name="Picture 4" descr="A stone wall&#13;&#10;&#13;&#10;Description automatically generated">
            <a:extLst>
              <a:ext uri="{FF2B5EF4-FFF2-40B4-BE49-F238E27FC236}">
                <a16:creationId xmlns:a16="http://schemas.microsoft.com/office/drawing/2014/main" id="{127ECE83-B59E-7E49-9235-48A9D8AC1F6B}"/>
              </a:ext>
            </a:extLst>
          </p:cNvPr>
          <p:cNvPicPr>
            <a:picLocks noChangeAspect="1"/>
          </p:cNvPicPr>
          <p:nvPr/>
        </p:nvPicPr>
        <p:blipFill rotWithShape="1">
          <a:blip r:embed="rId3"/>
          <a:srcRect t="1758" r="-2" b="-2"/>
          <a:stretch/>
        </p:blipFill>
        <p:spPr>
          <a:xfrm>
            <a:off x="7547810" y="10"/>
            <a:ext cx="4641013" cy="6856310"/>
          </a:xfrm>
          <a:prstGeom prst="rect">
            <a:avLst/>
          </a:prstGeom>
          <a:ln>
            <a:noFill/>
          </a:ln>
          <a:effectLst/>
        </p:spPr>
      </p:pic>
      <p:sp>
        <p:nvSpPr>
          <p:cNvPr id="14" name="Rectangle 13">
            <a:extLst>
              <a:ext uri="{FF2B5EF4-FFF2-40B4-BE49-F238E27FC236}">
                <a16:creationId xmlns:a16="http://schemas.microsoft.com/office/drawing/2014/main" id="{C493E730-2044-49B5-A022-B8D6F3593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96704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4B116D9-6A7C-444D-9A7C-FE7812965D2F}"/>
              </a:ext>
            </a:extLst>
          </p:cNvPr>
          <p:cNvSpPr>
            <a:spLocks noGrp="1"/>
          </p:cNvSpPr>
          <p:nvPr>
            <p:ph type="title"/>
          </p:nvPr>
        </p:nvSpPr>
        <p:spPr>
          <a:xfrm>
            <a:off x="680321" y="753228"/>
            <a:ext cx="7087552" cy="1080938"/>
          </a:xfrm>
        </p:spPr>
        <p:txBody>
          <a:bodyPr>
            <a:normAutofit/>
          </a:bodyPr>
          <a:lstStyle/>
          <a:p>
            <a:r>
              <a:rPr lang="en-US" dirty="0" err="1"/>
              <a:t>Fielden</a:t>
            </a:r>
            <a:r>
              <a:rPr lang="en-US" dirty="0"/>
              <a:t> &amp; the 5 Stages of Research</a:t>
            </a:r>
          </a:p>
        </p:txBody>
      </p:sp>
      <p:pic>
        <p:nvPicPr>
          <p:cNvPr id="16" name="Picture 15">
            <a:extLst>
              <a:ext uri="{FF2B5EF4-FFF2-40B4-BE49-F238E27FC236}">
                <a16:creationId xmlns:a16="http://schemas.microsoft.com/office/drawing/2014/main" id="{78976801-4346-4636-BA62-265C81DFE7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3" name="Content Placeholder 2">
            <a:extLst>
              <a:ext uri="{FF2B5EF4-FFF2-40B4-BE49-F238E27FC236}">
                <a16:creationId xmlns:a16="http://schemas.microsoft.com/office/drawing/2014/main" id="{84DCCE07-A532-2244-9F58-DF6E85A8A9CE}"/>
              </a:ext>
            </a:extLst>
          </p:cNvPr>
          <p:cNvSpPr>
            <a:spLocks noGrp="1"/>
          </p:cNvSpPr>
          <p:nvPr>
            <p:ph idx="1"/>
          </p:nvPr>
        </p:nvSpPr>
        <p:spPr>
          <a:xfrm>
            <a:off x="680321" y="2336873"/>
            <a:ext cx="6423211" cy="3599316"/>
          </a:xfrm>
        </p:spPr>
        <p:txBody>
          <a:bodyPr>
            <a:normAutofit/>
          </a:bodyPr>
          <a:lstStyle/>
          <a:p>
            <a:r>
              <a:rPr lang="en-US" sz="1900"/>
              <a:t>Fielden (2010) discusses using mindfulness within the five stages of research outlined by Denzin and Lincoln. </a:t>
            </a:r>
          </a:p>
          <a:p>
            <a:pPr lvl="1"/>
            <a:r>
              <a:rPr lang="en-US" sz="1900"/>
              <a:t>researcher (topic selection), theory (literature review), strategy (proposal), data collection, and interpretation</a:t>
            </a:r>
          </a:p>
          <a:p>
            <a:r>
              <a:rPr lang="en-US" sz="1900"/>
              <a:t>mindfulness affects cognitive maturity, personal qualities such as intuition and integrity, holistic thinking, knowledge of the self, and intellectual qualities</a:t>
            </a:r>
          </a:p>
          <a:p>
            <a:r>
              <a:rPr lang="en-US" sz="1900"/>
              <a:t>having a flexible mind, tolerating chaos, and understanding multiple viewpoints are important at all stages </a:t>
            </a:r>
          </a:p>
          <a:p>
            <a:endParaRPr lang="en-US" sz="1900"/>
          </a:p>
        </p:txBody>
      </p:sp>
    </p:spTree>
    <p:extLst>
      <p:ext uri="{BB962C8B-B14F-4D97-AF65-F5344CB8AC3E}">
        <p14:creationId xmlns:p14="http://schemas.microsoft.com/office/powerpoint/2010/main" val="1583429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18F52-5836-3B4F-9563-16F947C7A7B3}"/>
              </a:ext>
            </a:extLst>
          </p:cNvPr>
          <p:cNvSpPr>
            <a:spLocks noGrp="1"/>
          </p:cNvSpPr>
          <p:nvPr>
            <p:ph type="title"/>
          </p:nvPr>
        </p:nvSpPr>
        <p:spPr/>
        <p:txBody>
          <a:bodyPr/>
          <a:lstStyle/>
          <a:p>
            <a:r>
              <a:rPr lang="en-US" dirty="0" err="1"/>
              <a:t>Fielden</a:t>
            </a:r>
            <a:r>
              <a:rPr lang="en-US" dirty="0"/>
              <a:t> &amp; the 5 Stages of Research</a:t>
            </a:r>
          </a:p>
        </p:txBody>
      </p:sp>
      <p:sp>
        <p:nvSpPr>
          <p:cNvPr id="3" name="Content Placeholder 2">
            <a:extLst>
              <a:ext uri="{FF2B5EF4-FFF2-40B4-BE49-F238E27FC236}">
                <a16:creationId xmlns:a16="http://schemas.microsoft.com/office/drawing/2014/main" id="{C61EEEDE-1AE1-0B4E-BA5F-FBDBC4249C02}"/>
              </a:ext>
            </a:extLst>
          </p:cNvPr>
          <p:cNvSpPr>
            <a:spLocks noGrp="1"/>
          </p:cNvSpPr>
          <p:nvPr>
            <p:ph idx="1"/>
          </p:nvPr>
        </p:nvSpPr>
        <p:spPr/>
        <p:txBody>
          <a:bodyPr/>
          <a:lstStyle/>
          <a:p>
            <a:r>
              <a:rPr lang="en-US" dirty="0"/>
              <a:t>Other fruits of mindfulness may be stage specific:</a:t>
            </a:r>
          </a:p>
          <a:p>
            <a:pPr lvl="1"/>
            <a:r>
              <a:rPr lang="en-US" dirty="0"/>
              <a:t>qualities such as respect, reverence, and integrity (personality characteristics heightened by mindfulness practice) are particularly important in the data collection stage as a researcher interacts with participants. </a:t>
            </a:r>
          </a:p>
          <a:p>
            <a:pPr lvl="1"/>
            <a:r>
              <a:rPr lang="en-US" dirty="0"/>
              <a:t>Meta-awareness, on the other hand, may be particularly important during the interpretation stage</a:t>
            </a:r>
          </a:p>
          <a:p>
            <a:pPr lvl="1"/>
            <a:r>
              <a:rPr lang="en-US" dirty="0"/>
              <a:t>Furthermore, “a mindful approach to the research process adds a ‘whole being’ dimensions to the practice of qualitative research in information systems” (</a:t>
            </a:r>
            <a:r>
              <a:rPr lang="en-US" dirty="0" err="1"/>
              <a:t>Fielden</a:t>
            </a:r>
            <a:r>
              <a:rPr lang="en-US" dirty="0"/>
              <a:t>, 2010, p. 51). </a:t>
            </a:r>
          </a:p>
        </p:txBody>
      </p:sp>
    </p:spTree>
    <p:extLst>
      <p:ext uri="{BB962C8B-B14F-4D97-AF65-F5344CB8AC3E}">
        <p14:creationId xmlns:p14="http://schemas.microsoft.com/office/powerpoint/2010/main" val="2667015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AF5A0-4E2C-A34E-8067-4EC729B3A8DD}"/>
              </a:ext>
            </a:extLst>
          </p:cNvPr>
          <p:cNvSpPr>
            <a:spLocks noGrp="1"/>
          </p:cNvSpPr>
          <p:nvPr>
            <p:ph type="title"/>
          </p:nvPr>
        </p:nvSpPr>
        <p:spPr/>
        <p:txBody>
          <a:bodyPr/>
          <a:lstStyle/>
          <a:p>
            <a:r>
              <a:rPr lang="en-US" dirty="0"/>
              <a:t>Lemon &amp; Data Collection</a:t>
            </a:r>
          </a:p>
        </p:txBody>
      </p:sp>
      <p:sp>
        <p:nvSpPr>
          <p:cNvPr id="3" name="Content Placeholder 2">
            <a:extLst>
              <a:ext uri="{FF2B5EF4-FFF2-40B4-BE49-F238E27FC236}">
                <a16:creationId xmlns:a16="http://schemas.microsoft.com/office/drawing/2014/main" id="{65F4793A-C55C-A54B-B0C4-1CA3BF0BFD3B}"/>
              </a:ext>
            </a:extLst>
          </p:cNvPr>
          <p:cNvSpPr>
            <a:spLocks noGrp="1"/>
          </p:cNvSpPr>
          <p:nvPr>
            <p:ph idx="1"/>
          </p:nvPr>
        </p:nvSpPr>
        <p:spPr/>
        <p:txBody>
          <a:bodyPr/>
          <a:lstStyle/>
          <a:p>
            <a:r>
              <a:rPr lang="en-US" dirty="0"/>
              <a:t>Lemon (2017) more specifically addresses applying mindfulness practice to data collection, especially within a phenomenological study </a:t>
            </a:r>
          </a:p>
          <a:p>
            <a:r>
              <a:rPr lang="en-US" dirty="0" err="1"/>
              <a:t>Epoche</a:t>
            </a:r>
            <a:r>
              <a:rPr lang="en-US" dirty="0"/>
              <a:t> - bracketing process</a:t>
            </a:r>
          </a:p>
          <a:p>
            <a:pPr lvl="1"/>
            <a:r>
              <a:rPr lang="en-US" dirty="0"/>
              <a:t>Mindfulness helps researchers understand personal thoughts, emotions, biases, positionality</a:t>
            </a:r>
          </a:p>
          <a:p>
            <a:r>
              <a:rPr lang="en-US" dirty="0"/>
              <a:t>Lemon (2017) notes that “researchers who practice mindfulness may recognize the ways in which we may edit our experiences” (p. 3308)  </a:t>
            </a:r>
          </a:p>
        </p:txBody>
      </p:sp>
    </p:spTree>
    <p:extLst>
      <p:ext uri="{BB962C8B-B14F-4D97-AF65-F5344CB8AC3E}">
        <p14:creationId xmlns:p14="http://schemas.microsoft.com/office/powerpoint/2010/main" val="3750210460"/>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otalTime>554</TotalTime>
  <Words>1933</Words>
  <Application>Microsoft Macintosh PowerPoint</Application>
  <PresentationFormat>Widescreen</PresentationFormat>
  <Paragraphs>127</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Trebuchet MS</vt:lpstr>
      <vt:lpstr>Berlin</vt:lpstr>
      <vt:lpstr>The Many Faces of Mindfulness in Qualitative Research </vt:lpstr>
      <vt:lpstr>Background</vt:lpstr>
      <vt:lpstr>Defining Mindfulness</vt:lpstr>
      <vt:lpstr>Quick Experiential</vt:lpstr>
      <vt:lpstr>Braud, Anderson, &amp; Transpersonal Research Methods</vt:lpstr>
      <vt:lpstr>Anderson &amp; Braud’s Other Skills</vt:lpstr>
      <vt:lpstr>Fielden &amp; the 5 Stages of Research</vt:lpstr>
      <vt:lpstr>Fielden &amp; the 5 Stages of Research</vt:lpstr>
      <vt:lpstr>Lemon &amp; Data Collection</vt:lpstr>
      <vt:lpstr>Phenomenology &amp; Raw Experience</vt:lpstr>
      <vt:lpstr>Phenomenology &amp; Raw Experience</vt:lpstr>
      <vt:lpstr>Woodgate, Tennent, Zurba &amp; Ethics</vt:lpstr>
      <vt:lpstr>Woodgate, Tennent, Zurba &amp; Ethics</vt:lpstr>
      <vt:lpstr>So, where does this leave us?</vt:lpstr>
      <vt:lpstr>Questions?</vt:lpstr>
      <vt:lpstr>References</vt:lpstr>
      <vt:lpstr>References</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Many Faces of Mindfulness in Qualitative Research </dc:title>
  <dc:creator>Microsoft Office User</dc:creator>
  <cp:lastModifiedBy>Microsoft Office User</cp:lastModifiedBy>
  <cp:revision>6</cp:revision>
  <dcterms:created xsi:type="dcterms:W3CDTF">2019-01-12T04:38:42Z</dcterms:created>
  <dcterms:modified xsi:type="dcterms:W3CDTF">2019-01-16T00:50:27Z</dcterms:modified>
</cp:coreProperties>
</file>