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6" r:id="rId3"/>
    <p:sldId id="262" r:id="rId4"/>
    <p:sldId id="261" r:id="rId5"/>
    <p:sldId id="263" r:id="rId6"/>
    <p:sldId id="264" r:id="rId7"/>
    <p:sldId id="265" r:id="rId8"/>
    <p:sldId id="267" r:id="rId9"/>
    <p:sldId id="268" r:id="rId10"/>
    <p:sldId id="269" r:id="rId11"/>
    <p:sldId id="270" r:id="rId12"/>
    <p:sldId id="257" r:id="rId13"/>
    <p:sldId id="258" r:id="rId14"/>
    <p:sldId id="259" r:id="rId15"/>
    <p:sldId id="260" r:id="rId16"/>
    <p:sldId id="281" r:id="rId17"/>
    <p:sldId id="282" r:id="rId18"/>
    <p:sldId id="271" r:id="rId19"/>
    <p:sldId id="284" r:id="rId20"/>
    <p:sldId id="273" r:id="rId21"/>
    <p:sldId id="285" r:id="rId22"/>
    <p:sldId id="272" r:id="rId23"/>
    <p:sldId id="283" r:id="rId24"/>
    <p:sldId id="274" r:id="rId25"/>
    <p:sldId id="275" r:id="rId26"/>
    <p:sldId id="280" r:id="rId27"/>
    <p:sldId id="279"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4660"/>
  </p:normalViewPr>
  <p:slideViewPr>
    <p:cSldViewPr snapToGrid="0">
      <p:cViewPr varScale="1">
        <p:scale>
          <a:sx n="114" d="100"/>
          <a:sy n="114" d="100"/>
        </p:scale>
        <p:origin x="480" y="10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1/20/2019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hyperlink" Target="mailto:ron@nova.edu" TargetMode="External"/><Relationship Id="rId2" Type="http://schemas.openxmlformats.org/officeDocument/2006/relationships/hyperlink" Target="https://tqr.nova.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C2A07-92F8-49AE-A379-B4A0A010B8A5}"/>
              </a:ext>
            </a:extLst>
          </p:cNvPr>
          <p:cNvSpPr>
            <a:spLocks noGrp="1"/>
          </p:cNvSpPr>
          <p:nvPr>
            <p:ph type="ctrTitle"/>
          </p:nvPr>
        </p:nvSpPr>
        <p:spPr>
          <a:xfrm>
            <a:off x="2006083" y="3900196"/>
            <a:ext cx="10021076" cy="1698452"/>
          </a:xfrm>
        </p:spPr>
        <p:txBody>
          <a:bodyPr>
            <a:normAutofit/>
          </a:bodyPr>
          <a:lstStyle/>
          <a:p>
            <a:r>
              <a:rPr lang="en-US" sz="4400" dirty="0"/>
              <a:t>Reporting Qualitative Data Analysis Results Well</a:t>
            </a:r>
          </a:p>
        </p:txBody>
      </p:sp>
      <p:sp>
        <p:nvSpPr>
          <p:cNvPr id="3" name="Subtitle 2">
            <a:extLst>
              <a:ext uri="{FF2B5EF4-FFF2-40B4-BE49-F238E27FC236}">
                <a16:creationId xmlns:a16="http://schemas.microsoft.com/office/drawing/2014/main" id="{8E5B37DD-7343-458D-9849-2C6A53202A8C}"/>
              </a:ext>
            </a:extLst>
          </p:cNvPr>
          <p:cNvSpPr>
            <a:spLocks noGrp="1"/>
          </p:cNvSpPr>
          <p:nvPr>
            <p:ph type="subTitle" idx="1"/>
          </p:nvPr>
        </p:nvSpPr>
        <p:spPr>
          <a:xfrm>
            <a:off x="2589213" y="5598646"/>
            <a:ext cx="8915399" cy="886129"/>
          </a:xfrm>
        </p:spPr>
        <p:txBody>
          <a:bodyPr>
            <a:normAutofit/>
          </a:bodyPr>
          <a:lstStyle/>
          <a:p>
            <a:pPr algn="ctr"/>
            <a:r>
              <a:rPr lang="en-US" b="1" i="1" dirty="0"/>
              <a:t>The Qualitative Report </a:t>
            </a:r>
            <a:r>
              <a:rPr lang="en-US" b="1" dirty="0"/>
              <a:t>Best Practices Series</a:t>
            </a:r>
          </a:p>
          <a:p>
            <a:pPr algn="ctr"/>
            <a:r>
              <a:rPr lang="en-US" b="1" dirty="0"/>
              <a:t>Ronald J. Chenail, Editor-in-Chief</a:t>
            </a:r>
          </a:p>
        </p:txBody>
      </p:sp>
      <p:pic>
        <p:nvPicPr>
          <p:cNvPr id="5" name="Picture 4" descr="A close up of a sign&#10;&#10;Description automatically generated">
            <a:extLst>
              <a:ext uri="{FF2B5EF4-FFF2-40B4-BE49-F238E27FC236}">
                <a16:creationId xmlns:a16="http://schemas.microsoft.com/office/drawing/2014/main" id="{1C6FFC55-13CE-4AC2-B8F2-4B637F93BADA}"/>
              </a:ext>
            </a:extLst>
          </p:cNvPr>
          <p:cNvPicPr>
            <a:picLocks noChangeAspect="1"/>
          </p:cNvPicPr>
          <p:nvPr/>
        </p:nvPicPr>
        <p:blipFill rotWithShape="1">
          <a:blip r:embed="rId2"/>
          <a:srcRect t="19113" r="2" b="443"/>
          <a:stretch/>
        </p:blipFill>
        <p:spPr>
          <a:xfrm>
            <a:off x="2589212" y="634963"/>
            <a:ext cx="8915400" cy="3854971"/>
          </a:xfrm>
          <a:prstGeom prst="rect">
            <a:avLst/>
          </a:prstGeom>
        </p:spPr>
      </p:pic>
    </p:spTree>
    <p:extLst>
      <p:ext uri="{BB962C8B-B14F-4D97-AF65-F5344CB8AC3E}">
        <p14:creationId xmlns:p14="http://schemas.microsoft.com/office/powerpoint/2010/main" val="2579200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27F23-F811-4601-8F38-CB75F08325CC}"/>
              </a:ext>
            </a:extLst>
          </p:cNvPr>
          <p:cNvSpPr>
            <a:spLocks noGrp="1"/>
          </p:cNvSpPr>
          <p:nvPr>
            <p:ph type="title"/>
          </p:nvPr>
        </p:nvSpPr>
        <p:spPr/>
        <p:txBody>
          <a:bodyPr>
            <a:normAutofit/>
          </a:bodyPr>
          <a:lstStyle/>
          <a:p>
            <a:r>
              <a:rPr lang="en-US" sz="4000" dirty="0"/>
              <a:t>The Prescription</a:t>
            </a:r>
          </a:p>
        </p:txBody>
      </p:sp>
      <p:sp>
        <p:nvSpPr>
          <p:cNvPr id="3" name="Content Placeholder 2">
            <a:extLst>
              <a:ext uri="{FF2B5EF4-FFF2-40B4-BE49-F238E27FC236}">
                <a16:creationId xmlns:a16="http://schemas.microsoft.com/office/drawing/2014/main" id="{CB0D198E-7A69-424B-9219-1EAA9B866343}"/>
              </a:ext>
            </a:extLst>
          </p:cNvPr>
          <p:cNvSpPr>
            <a:spLocks noGrp="1"/>
          </p:cNvSpPr>
          <p:nvPr>
            <p:ph idx="1"/>
          </p:nvPr>
        </p:nvSpPr>
        <p:spPr>
          <a:xfrm>
            <a:off x="2589211" y="1586204"/>
            <a:ext cx="9409955" cy="5001208"/>
          </a:xfrm>
        </p:spPr>
        <p:txBody>
          <a:bodyPr>
            <a:normAutofit fontScale="77500" lnSpcReduction="20000"/>
          </a:bodyPr>
          <a:lstStyle/>
          <a:p>
            <a:pPr marL="0" indent="0">
              <a:buNone/>
            </a:pPr>
            <a:r>
              <a:rPr lang="en-GB" sz="3100" dirty="0"/>
              <a:t>So, for each section, please first define the qualitative distinction being presented and then after each excerpt, please explain how you see the talk evidencing the qualities you claim it represents. </a:t>
            </a:r>
            <a:endParaRPr lang="en-US" sz="3100" dirty="0"/>
          </a:p>
          <a:p>
            <a:pPr marL="0" indent="0">
              <a:buNone/>
            </a:pPr>
            <a:endParaRPr lang="en-US" sz="3100" dirty="0"/>
          </a:p>
          <a:p>
            <a:pPr marL="0" indent="0">
              <a:buNone/>
            </a:pPr>
            <a:r>
              <a:rPr lang="en-US" sz="3100" dirty="0"/>
              <a:t>As you follow this three-step process, you might find you only need to use one example to evidence your qualitative assertions. Each example provided should be an exhibit for one or more quality analyzed, but listing a series of excerpts exhibiting the same quality does not contribute to the findings; the practice just makes the paper longer. If, however, there are many different qualities to be evidenced, then you should present one example per quality being asserted along with the data-supported analysis articulating each qualitative assertion.</a:t>
            </a:r>
          </a:p>
          <a:p>
            <a:pPr marL="0" indent="0">
              <a:buNone/>
            </a:pPr>
            <a:endParaRPr lang="en-US" dirty="0"/>
          </a:p>
        </p:txBody>
      </p:sp>
    </p:spTree>
    <p:extLst>
      <p:ext uri="{BB962C8B-B14F-4D97-AF65-F5344CB8AC3E}">
        <p14:creationId xmlns:p14="http://schemas.microsoft.com/office/powerpoint/2010/main" val="2049774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0"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1"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2"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3"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4"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5"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6"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7"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8"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9"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0"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1"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3" name="Group 22">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4"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5"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6"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7"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8"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9"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0"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1"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2"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3"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4"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5"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7" name="Rectangle 36">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9" name="Freeform 6">
            <a:extLst>
              <a:ext uri="{FF2B5EF4-FFF2-40B4-BE49-F238E27FC236}">
                <a16:creationId xmlns:a16="http://schemas.microsoft.com/office/drawing/2014/main" id="{5BD23F8E-2E78-4C84-8EFB-FE6C8ACB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useBgFill="1">
        <p:nvSpPr>
          <p:cNvPr id="41" name="Rectangle 40">
            <a:extLst>
              <a:ext uri="{FF2B5EF4-FFF2-40B4-BE49-F238E27FC236}">
                <a16:creationId xmlns:a16="http://schemas.microsoft.com/office/drawing/2014/main" id="{F81819F9-8CAC-4A6C-8F06-0482027F97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ECA0C40E-642A-4A0E-8862-E612C4DD28C8}"/>
              </a:ext>
            </a:extLst>
          </p:cNvPr>
          <p:cNvSpPr>
            <a:spLocks noGrp="1"/>
          </p:cNvSpPr>
          <p:nvPr>
            <p:ph type="title"/>
          </p:nvPr>
        </p:nvSpPr>
        <p:spPr>
          <a:xfrm>
            <a:off x="3373062" y="1864865"/>
            <a:ext cx="8131550" cy="2262781"/>
          </a:xfrm>
        </p:spPr>
        <p:txBody>
          <a:bodyPr vert="horz" lIns="91440" tIns="45720" rIns="91440" bIns="45720" rtlCol="0" anchor="b">
            <a:normAutofit/>
          </a:bodyPr>
          <a:lstStyle/>
          <a:p>
            <a:r>
              <a:rPr lang="en-US" sz="5400" dirty="0"/>
              <a:t>Application Exercise</a:t>
            </a:r>
          </a:p>
        </p:txBody>
      </p:sp>
      <p:sp>
        <p:nvSpPr>
          <p:cNvPr id="43" name="Rectangle 42">
            <a:extLst>
              <a:ext uri="{FF2B5EF4-FFF2-40B4-BE49-F238E27FC236}">
                <a16:creationId xmlns:a16="http://schemas.microsoft.com/office/drawing/2014/main" id="{4A98CC08-AEC2-4E8F-8F52-0F5C6372D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4">
            <a:extLst>
              <a:ext uri="{FF2B5EF4-FFF2-40B4-BE49-F238E27FC236}">
                <a16:creationId xmlns:a16="http://schemas.microsoft.com/office/drawing/2014/main" id="{5D1545E6-EB3C-4478-A661-A2CA963F12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46" name="Freeform 11">
              <a:extLst>
                <a:ext uri="{FF2B5EF4-FFF2-40B4-BE49-F238E27FC236}">
                  <a16:creationId xmlns:a16="http://schemas.microsoft.com/office/drawing/2014/main" id="{B2E5B960-0C5D-4F77-8E9F-9F3D883D83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7" name="Freeform 12">
              <a:extLst>
                <a:ext uri="{FF2B5EF4-FFF2-40B4-BE49-F238E27FC236}">
                  <a16:creationId xmlns:a16="http://schemas.microsoft.com/office/drawing/2014/main" id="{258E44FC-92AD-43A0-BB05-DB268C82D8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8" name="Freeform 13">
              <a:extLst>
                <a:ext uri="{FF2B5EF4-FFF2-40B4-BE49-F238E27FC236}">
                  <a16:creationId xmlns:a16="http://schemas.microsoft.com/office/drawing/2014/main" id="{C63D3083-A56C-4199-8DE0-63C8BE9EDF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9" name="Freeform 14">
              <a:extLst>
                <a:ext uri="{FF2B5EF4-FFF2-40B4-BE49-F238E27FC236}">
                  <a16:creationId xmlns:a16="http://schemas.microsoft.com/office/drawing/2014/main" id="{C7CD3581-635D-438F-A64F-68404E7AE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50" name="Freeform 15">
              <a:extLst>
                <a:ext uri="{FF2B5EF4-FFF2-40B4-BE49-F238E27FC236}">
                  <a16:creationId xmlns:a16="http://schemas.microsoft.com/office/drawing/2014/main" id="{AD6904C0-211C-41A2-BDB8-3B07C90BBB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51" name="Freeform 16">
              <a:extLst>
                <a:ext uri="{FF2B5EF4-FFF2-40B4-BE49-F238E27FC236}">
                  <a16:creationId xmlns:a16="http://schemas.microsoft.com/office/drawing/2014/main" id="{B0837DA6-CAF9-4E78-A39E-6358EDE2B1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2" name="Freeform 17">
              <a:extLst>
                <a:ext uri="{FF2B5EF4-FFF2-40B4-BE49-F238E27FC236}">
                  <a16:creationId xmlns:a16="http://schemas.microsoft.com/office/drawing/2014/main" id="{0A99DD7D-3AB3-471E-842F-8AFEA09D07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3" name="Freeform 18">
              <a:extLst>
                <a:ext uri="{FF2B5EF4-FFF2-40B4-BE49-F238E27FC236}">
                  <a16:creationId xmlns:a16="http://schemas.microsoft.com/office/drawing/2014/main" id="{9C70B0D4-92FE-478F-86BD-93BA2C4DFC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4" name="Freeform 19">
              <a:extLst>
                <a:ext uri="{FF2B5EF4-FFF2-40B4-BE49-F238E27FC236}">
                  <a16:creationId xmlns:a16="http://schemas.microsoft.com/office/drawing/2014/main" id="{C9156BE6-11D4-4696-9E3F-C325BFAC81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5" name="Freeform 20">
              <a:extLst>
                <a:ext uri="{FF2B5EF4-FFF2-40B4-BE49-F238E27FC236}">
                  <a16:creationId xmlns:a16="http://schemas.microsoft.com/office/drawing/2014/main" id="{4E667226-1D20-4A9D-BBE3-AC17EA436F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6" name="Freeform 21">
              <a:extLst>
                <a:ext uri="{FF2B5EF4-FFF2-40B4-BE49-F238E27FC236}">
                  <a16:creationId xmlns:a16="http://schemas.microsoft.com/office/drawing/2014/main" id="{2F87E3B6-5202-4434-9B26-42B46774F3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7" name="Freeform 22">
              <a:extLst>
                <a:ext uri="{FF2B5EF4-FFF2-40B4-BE49-F238E27FC236}">
                  <a16:creationId xmlns:a16="http://schemas.microsoft.com/office/drawing/2014/main" id="{AEA5E85F-F1F4-40E4-A62C-95324F674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59" name="Group 58">
            <a:extLst>
              <a:ext uri="{FF2B5EF4-FFF2-40B4-BE49-F238E27FC236}">
                <a16:creationId xmlns:a16="http://schemas.microsoft.com/office/drawing/2014/main" id="{40A75861-F6C5-44A9-B161-B03701CBDE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60" name="Freeform 27">
              <a:extLst>
                <a:ext uri="{FF2B5EF4-FFF2-40B4-BE49-F238E27FC236}">
                  <a16:creationId xmlns:a16="http://schemas.microsoft.com/office/drawing/2014/main" id="{72EE642D-4F69-47C0-99BA-CE43503573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61" name="Freeform 28">
              <a:extLst>
                <a:ext uri="{FF2B5EF4-FFF2-40B4-BE49-F238E27FC236}">
                  <a16:creationId xmlns:a16="http://schemas.microsoft.com/office/drawing/2014/main" id="{26178CE4-DA2D-46EA-AB8D-341C5AC563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62" name="Freeform 29">
              <a:extLst>
                <a:ext uri="{FF2B5EF4-FFF2-40B4-BE49-F238E27FC236}">
                  <a16:creationId xmlns:a16="http://schemas.microsoft.com/office/drawing/2014/main" id="{698E9F53-8381-4FA5-A510-846925D242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63" name="Freeform 30">
              <a:extLst>
                <a:ext uri="{FF2B5EF4-FFF2-40B4-BE49-F238E27FC236}">
                  <a16:creationId xmlns:a16="http://schemas.microsoft.com/office/drawing/2014/main" id="{B13CE284-F21E-411B-BB8E-9C03B853CE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64" name="Freeform 31">
              <a:extLst>
                <a:ext uri="{FF2B5EF4-FFF2-40B4-BE49-F238E27FC236}">
                  <a16:creationId xmlns:a16="http://schemas.microsoft.com/office/drawing/2014/main" id="{23DF4578-4703-437C-A797-2A2D0CEE5F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65" name="Freeform 32">
              <a:extLst>
                <a:ext uri="{FF2B5EF4-FFF2-40B4-BE49-F238E27FC236}">
                  <a16:creationId xmlns:a16="http://schemas.microsoft.com/office/drawing/2014/main" id="{F878F330-AF64-4F8F-88FD-A4A408D6D3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66" name="Freeform 33">
              <a:extLst>
                <a:ext uri="{FF2B5EF4-FFF2-40B4-BE49-F238E27FC236}">
                  <a16:creationId xmlns:a16="http://schemas.microsoft.com/office/drawing/2014/main" id="{AC9B00BF-4FB7-42FA-BBBD-7DB54ED3F0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67" name="Freeform 34">
              <a:extLst>
                <a:ext uri="{FF2B5EF4-FFF2-40B4-BE49-F238E27FC236}">
                  <a16:creationId xmlns:a16="http://schemas.microsoft.com/office/drawing/2014/main" id="{BD3D64CA-2AAD-4609-8DAA-3EAD4609A6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68" name="Freeform 35">
              <a:extLst>
                <a:ext uri="{FF2B5EF4-FFF2-40B4-BE49-F238E27FC236}">
                  <a16:creationId xmlns:a16="http://schemas.microsoft.com/office/drawing/2014/main" id="{C669E05A-8550-4E91-B29E-E1912228EC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69" name="Freeform 36">
              <a:extLst>
                <a:ext uri="{FF2B5EF4-FFF2-40B4-BE49-F238E27FC236}">
                  <a16:creationId xmlns:a16="http://schemas.microsoft.com/office/drawing/2014/main" id="{F8C1FD53-1E8F-46CA-BC2D-FCEC4DAE0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70" name="Freeform 37">
              <a:extLst>
                <a:ext uri="{FF2B5EF4-FFF2-40B4-BE49-F238E27FC236}">
                  <a16:creationId xmlns:a16="http://schemas.microsoft.com/office/drawing/2014/main" id="{CC97A31F-CFDE-4EA3-98F1-13FDD16702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71" name="Freeform 38">
              <a:extLst>
                <a:ext uri="{FF2B5EF4-FFF2-40B4-BE49-F238E27FC236}">
                  <a16:creationId xmlns:a16="http://schemas.microsoft.com/office/drawing/2014/main" id="{9E1540E7-E6C3-4907-B70A-B175683655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3" name="Freeform 11">
            <a:extLst>
              <a:ext uri="{FF2B5EF4-FFF2-40B4-BE49-F238E27FC236}">
                <a16:creationId xmlns:a16="http://schemas.microsoft.com/office/drawing/2014/main" id="{1310EFE2-B91D-47E7-B117-C2A802800A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Tree>
    <p:extLst>
      <p:ext uri="{BB962C8B-B14F-4D97-AF65-F5344CB8AC3E}">
        <p14:creationId xmlns:p14="http://schemas.microsoft.com/office/powerpoint/2010/main" val="464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5DE93-2E48-46C1-877A-A6CE4D3611B7}"/>
              </a:ext>
            </a:extLst>
          </p:cNvPr>
          <p:cNvSpPr>
            <a:spLocks noGrp="1"/>
          </p:cNvSpPr>
          <p:nvPr>
            <p:ph type="title"/>
          </p:nvPr>
        </p:nvSpPr>
        <p:spPr>
          <a:xfrm>
            <a:off x="2592925" y="335902"/>
            <a:ext cx="8911687" cy="727788"/>
          </a:xfrm>
        </p:spPr>
        <p:txBody>
          <a:bodyPr>
            <a:normAutofit/>
          </a:bodyPr>
          <a:lstStyle/>
          <a:p>
            <a:pPr algn="ctr"/>
            <a:r>
              <a:rPr lang="en-US" sz="4000" dirty="0"/>
              <a:t>Excerpt One</a:t>
            </a:r>
          </a:p>
        </p:txBody>
      </p:sp>
      <p:pic>
        <p:nvPicPr>
          <p:cNvPr id="5" name="Content Placeholder 4">
            <a:extLst>
              <a:ext uri="{FF2B5EF4-FFF2-40B4-BE49-F238E27FC236}">
                <a16:creationId xmlns:a16="http://schemas.microsoft.com/office/drawing/2014/main" id="{6A3A1204-F59F-4C88-B9B1-11D75B67E572}"/>
              </a:ext>
            </a:extLst>
          </p:cNvPr>
          <p:cNvPicPr>
            <a:picLocks noGrp="1" noChangeAspect="1"/>
          </p:cNvPicPr>
          <p:nvPr>
            <p:ph idx="1"/>
          </p:nvPr>
        </p:nvPicPr>
        <p:blipFill>
          <a:blip r:embed="rId2"/>
          <a:stretch>
            <a:fillRect/>
          </a:stretch>
        </p:blipFill>
        <p:spPr>
          <a:xfrm>
            <a:off x="2592925" y="1194319"/>
            <a:ext cx="9172977" cy="5420970"/>
          </a:xfrm>
          <a:prstGeom prst="rect">
            <a:avLst/>
          </a:prstGeom>
        </p:spPr>
      </p:pic>
    </p:spTree>
    <p:extLst>
      <p:ext uri="{BB962C8B-B14F-4D97-AF65-F5344CB8AC3E}">
        <p14:creationId xmlns:p14="http://schemas.microsoft.com/office/powerpoint/2010/main" val="329429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B43F4-29CF-4892-9137-9D3B8FD73E0E}"/>
              </a:ext>
            </a:extLst>
          </p:cNvPr>
          <p:cNvSpPr>
            <a:spLocks noGrp="1"/>
          </p:cNvSpPr>
          <p:nvPr>
            <p:ph type="title"/>
          </p:nvPr>
        </p:nvSpPr>
        <p:spPr/>
        <p:txBody>
          <a:bodyPr>
            <a:normAutofit/>
          </a:bodyPr>
          <a:lstStyle/>
          <a:p>
            <a:pPr algn="ctr"/>
            <a:r>
              <a:rPr lang="en-US" sz="4000" dirty="0"/>
              <a:t>Excerpt Two</a:t>
            </a:r>
          </a:p>
        </p:txBody>
      </p:sp>
      <p:pic>
        <p:nvPicPr>
          <p:cNvPr id="4" name="Content Placeholder 3">
            <a:extLst>
              <a:ext uri="{FF2B5EF4-FFF2-40B4-BE49-F238E27FC236}">
                <a16:creationId xmlns:a16="http://schemas.microsoft.com/office/drawing/2014/main" id="{51A9A843-10A9-4092-A186-D32D6E38D6D5}"/>
              </a:ext>
            </a:extLst>
          </p:cNvPr>
          <p:cNvPicPr>
            <a:picLocks noGrp="1" noChangeAspect="1"/>
          </p:cNvPicPr>
          <p:nvPr>
            <p:ph idx="1"/>
          </p:nvPr>
        </p:nvPicPr>
        <p:blipFill>
          <a:blip r:embed="rId2"/>
          <a:stretch>
            <a:fillRect/>
          </a:stretch>
        </p:blipFill>
        <p:spPr>
          <a:xfrm>
            <a:off x="2589212" y="2331750"/>
            <a:ext cx="8915400" cy="1851729"/>
          </a:xfrm>
          <a:prstGeom prst="rect">
            <a:avLst/>
          </a:prstGeom>
        </p:spPr>
      </p:pic>
    </p:spTree>
    <p:extLst>
      <p:ext uri="{BB962C8B-B14F-4D97-AF65-F5344CB8AC3E}">
        <p14:creationId xmlns:p14="http://schemas.microsoft.com/office/powerpoint/2010/main" val="4122340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8FCF5-77BF-44D7-A824-B65F8A0E853C}"/>
              </a:ext>
            </a:extLst>
          </p:cNvPr>
          <p:cNvSpPr>
            <a:spLocks noGrp="1"/>
          </p:cNvSpPr>
          <p:nvPr>
            <p:ph type="title"/>
          </p:nvPr>
        </p:nvSpPr>
        <p:spPr>
          <a:xfrm>
            <a:off x="2592925" y="377505"/>
            <a:ext cx="8911687" cy="819117"/>
          </a:xfrm>
        </p:spPr>
        <p:txBody>
          <a:bodyPr>
            <a:noAutofit/>
          </a:bodyPr>
          <a:lstStyle/>
          <a:p>
            <a:pPr algn="ctr"/>
            <a:r>
              <a:rPr lang="en-US" sz="4000" dirty="0"/>
              <a:t>Excerpt Three</a:t>
            </a:r>
          </a:p>
        </p:txBody>
      </p:sp>
      <p:graphicFrame>
        <p:nvGraphicFramePr>
          <p:cNvPr id="4" name="Content Placeholder 3">
            <a:extLst>
              <a:ext uri="{FF2B5EF4-FFF2-40B4-BE49-F238E27FC236}">
                <a16:creationId xmlns:a16="http://schemas.microsoft.com/office/drawing/2014/main" id="{CFB8BD9A-2A31-41E1-823D-CBB08DC04780}"/>
              </a:ext>
            </a:extLst>
          </p:cNvPr>
          <p:cNvGraphicFramePr>
            <a:graphicFrameLocks noGrp="1"/>
          </p:cNvGraphicFramePr>
          <p:nvPr>
            <p:ph idx="1"/>
            <p:extLst>
              <p:ext uri="{D42A27DB-BD31-4B8C-83A1-F6EECF244321}">
                <p14:modId xmlns:p14="http://schemas.microsoft.com/office/powerpoint/2010/main" val="2996537359"/>
              </p:ext>
            </p:extLst>
          </p:nvPr>
        </p:nvGraphicFramePr>
        <p:xfrm>
          <a:off x="2592924" y="1467557"/>
          <a:ext cx="8911687" cy="4521947"/>
        </p:xfrm>
        <a:graphic>
          <a:graphicData uri="http://schemas.openxmlformats.org/drawingml/2006/table">
            <a:tbl>
              <a:tblPr firstRow="1" firstCol="1" bandRow="1">
                <a:tableStyleId>{5C22544A-7EE6-4342-B048-85BDC9FD1C3A}</a:tableStyleId>
              </a:tblPr>
              <a:tblGrid>
                <a:gridCol w="2053976">
                  <a:extLst>
                    <a:ext uri="{9D8B030D-6E8A-4147-A177-3AD203B41FA5}">
                      <a16:colId xmlns:a16="http://schemas.microsoft.com/office/drawing/2014/main" val="4171084238"/>
                    </a:ext>
                  </a:extLst>
                </a:gridCol>
                <a:gridCol w="6857711">
                  <a:extLst>
                    <a:ext uri="{9D8B030D-6E8A-4147-A177-3AD203B41FA5}">
                      <a16:colId xmlns:a16="http://schemas.microsoft.com/office/drawing/2014/main" val="4000795433"/>
                    </a:ext>
                  </a:extLst>
                </a:gridCol>
              </a:tblGrid>
              <a:tr h="214869">
                <a:tc>
                  <a:txBody>
                    <a:bodyPr/>
                    <a:lstStyle/>
                    <a:p>
                      <a:pPr marL="0" marR="0">
                        <a:spcBef>
                          <a:spcPts val="0"/>
                        </a:spcBef>
                        <a:spcAft>
                          <a:spcPts val="0"/>
                        </a:spcAft>
                      </a:pPr>
                      <a:r>
                        <a:rPr lang="en-US" sz="1600" dirty="0">
                          <a:effectLst/>
                        </a:rPr>
                        <a:t>Theme 1:  Anger</a:t>
                      </a:r>
                      <a:endParaRPr lang="en-US" sz="1600" dirty="0">
                        <a:effectLst/>
                        <a:latin typeface="Times New Roman" panose="02020603050405020304" pitchFamily="18" charset="0"/>
                        <a:ea typeface="Times New Roman" panose="02020603050405020304" pitchFamily="18" charset="0"/>
                      </a:endParaRPr>
                    </a:p>
                  </a:txBody>
                  <a:tcPr marL="67469" marR="67469" marT="0" marB="0"/>
                </a:tc>
                <a:tc>
                  <a:txBody>
                    <a:bodyPr/>
                    <a:lstStyle/>
                    <a:p>
                      <a:pPr marL="0" marR="0">
                        <a:spcBef>
                          <a:spcPts val="0"/>
                        </a:spcBef>
                        <a:spcAft>
                          <a:spcPts val="0"/>
                        </a:spcAft>
                      </a:pPr>
                      <a:r>
                        <a:rPr lang="en-US" sz="1600" dirty="0">
                          <a:effectLst/>
                        </a:rPr>
                        <a:t>Verbatim Quotations from the Participants </a:t>
                      </a:r>
                      <a:endParaRPr lang="en-US" sz="1600" dirty="0">
                        <a:solidFill>
                          <a:srgbClr val="000000"/>
                        </a:solidFill>
                        <a:effectLst/>
                        <a:latin typeface="Times New Roman" panose="02020603050405020304" pitchFamily="18" charset="0"/>
                        <a:ea typeface="Calibri" panose="020F0502020204030204" pitchFamily="34" charset="0"/>
                      </a:endParaRPr>
                    </a:p>
                  </a:txBody>
                  <a:tcPr marL="67469" marR="67469" marT="0" marB="0"/>
                </a:tc>
                <a:extLst>
                  <a:ext uri="{0D108BD9-81ED-4DB2-BD59-A6C34878D82A}">
                    <a16:rowId xmlns:a16="http://schemas.microsoft.com/office/drawing/2014/main" val="1996652265"/>
                  </a:ext>
                </a:extLst>
              </a:tr>
              <a:tr h="4278107">
                <a:tc>
                  <a:txBody>
                    <a:bodyPr/>
                    <a:lstStyle/>
                    <a:p>
                      <a:pPr marL="0" marR="0">
                        <a:lnSpc>
                          <a:spcPct val="106000"/>
                        </a:lnSpc>
                        <a:spcBef>
                          <a:spcPts val="600"/>
                        </a:spcBef>
                        <a:spcAft>
                          <a:spcPts val="600"/>
                        </a:spcAft>
                      </a:pPr>
                      <a:r>
                        <a:rPr lang="en-US" sz="1800" dirty="0">
                          <a:effectLst/>
                        </a:rPr>
                        <a:t>Pattern 1.1, Angry feelings, easily angered, frustration</a:t>
                      </a:r>
                    </a:p>
                    <a:p>
                      <a:pPr marL="0" marR="0">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7469" marR="67469" marT="0" marB="0"/>
                </a:tc>
                <a:tc>
                  <a:txBody>
                    <a:bodyPr/>
                    <a:lstStyle/>
                    <a:p>
                      <a:r>
                        <a:rPr lang="en-US" sz="1400" b="1" dirty="0">
                          <a:effectLst/>
                        </a:rPr>
                        <a:t>“Yeah. And you know sometime…I just all the sudden, you know everything is calm in the house and- and I just, I get that anger. I’m just like, why am I angry? For what? There’s no need but, I don’t know. I don’t know.”</a:t>
                      </a:r>
                    </a:p>
                    <a:p>
                      <a:r>
                        <a:rPr lang="en-US" sz="1400" b="1" dirty="0">
                          <a:effectLst/>
                        </a:rPr>
                        <a:t> </a:t>
                      </a:r>
                    </a:p>
                    <a:p>
                      <a:r>
                        <a:rPr lang="en-US" sz="1400" b="1" dirty="0">
                          <a:effectLst/>
                        </a:rPr>
                        <a:t>“I used- I actually, you know, I’d get so mad that it just, it would, it would just be red.  I would see that and I didn’t see anything else.” </a:t>
                      </a:r>
                    </a:p>
                    <a:p>
                      <a:r>
                        <a:rPr lang="en-US" sz="1400" b="1" dirty="0">
                          <a:effectLst/>
                        </a:rPr>
                        <a:t> </a:t>
                      </a:r>
                    </a:p>
                    <a:p>
                      <a:r>
                        <a:rPr lang="en-US" sz="1400" b="1" dirty="0">
                          <a:effectLst/>
                        </a:rPr>
                        <a:t>“I feel more comfortable...I notice when I’m driving, you know the term road rage...I can’t stand (participant’s state of residence) drivers cause half of them can’t drive.  High beams in the middle of the night, cause they can’t see, they figure you’re not supposed to see either.  Uh, they get on your butt about a foot at sixty miles an hour and when you switch lanes they go back on your butt on the other lane too.  Having him (participant’s dog) riding with me, keeps me from killing one of those people on the road.”   </a:t>
                      </a:r>
                    </a:p>
                    <a:p>
                      <a:r>
                        <a:rPr lang="en-US" sz="1400" b="1" dirty="0">
                          <a:effectLst/>
                        </a:rPr>
                        <a:t> </a:t>
                      </a:r>
                    </a:p>
                    <a:p>
                      <a:r>
                        <a:rPr lang="en-US" sz="1400" b="1" dirty="0">
                          <a:effectLst/>
                        </a:rPr>
                        <a:t>“Oh, I was angry but I just, I was so angry at myself and the world that it didn’t matter anymore.  Um, I didn’t think I was worth living again.  Um, I was useless...Uh, I can’t say that anymore.  I really can’t.”  </a:t>
                      </a:r>
                    </a:p>
                    <a:p>
                      <a:endParaRPr lang="en-US" sz="1200" dirty="0">
                        <a:effectLst/>
                        <a:latin typeface="Times New Roman" panose="02020603050405020304" pitchFamily="18" charset="0"/>
                        <a:ea typeface="Calibri" panose="020F0502020204030204" pitchFamily="34" charset="0"/>
                      </a:endParaRPr>
                    </a:p>
                  </a:txBody>
                  <a:tcPr marL="67469" marR="67469" marT="0" marB="0"/>
                </a:tc>
                <a:extLst>
                  <a:ext uri="{0D108BD9-81ED-4DB2-BD59-A6C34878D82A}">
                    <a16:rowId xmlns:a16="http://schemas.microsoft.com/office/drawing/2014/main" val="282398215"/>
                  </a:ext>
                </a:extLst>
              </a:tr>
            </a:tbl>
          </a:graphicData>
        </a:graphic>
      </p:graphicFrame>
    </p:spTree>
    <p:extLst>
      <p:ext uri="{BB962C8B-B14F-4D97-AF65-F5344CB8AC3E}">
        <p14:creationId xmlns:p14="http://schemas.microsoft.com/office/powerpoint/2010/main" val="1028427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7A095-795E-4908-A533-DCC4312809BC}"/>
              </a:ext>
            </a:extLst>
          </p:cNvPr>
          <p:cNvSpPr>
            <a:spLocks noGrp="1"/>
          </p:cNvSpPr>
          <p:nvPr>
            <p:ph type="title"/>
          </p:nvPr>
        </p:nvSpPr>
        <p:spPr/>
        <p:txBody>
          <a:bodyPr>
            <a:normAutofit/>
          </a:bodyPr>
          <a:lstStyle/>
          <a:p>
            <a:pPr algn="ctr"/>
            <a:r>
              <a:rPr lang="en-US" sz="4000" dirty="0"/>
              <a:t>Excerpt Four</a:t>
            </a:r>
          </a:p>
        </p:txBody>
      </p:sp>
      <p:pic>
        <p:nvPicPr>
          <p:cNvPr id="4" name="Content Placeholder 3">
            <a:extLst>
              <a:ext uri="{FF2B5EF4-FFF2-40B4-BE49-F238E27FC236}">
                <a16:creationId xmlns:a16="http://schemas.microsoft.com/office/drawing/2014/main" id="{59E62AC2-07C2-4C1F-81E8-960B5E70A665}"/>
              </a:ext>
            </a:extLst>
          </p:cNvPr>
          <p:cNvPicPr>
            <a:picLocks noGrp="1" noChangeAspect="1"/>
          </p:cNvPicPr>
          <p:nvPr>
            <p:ph idx="1"/>
          </p:nvPr>
        </p:nvPicPr>
        <p:blipFill>
          <a:blip r:embed="rId2"/>
          <a:stretch>
            <a:fillRect/>
          </a:stretch>
        </p:blipFill>
        <p:spPr>
          <a:xfrm>
            <a:off x="2592925" y="2326700"/>
            <a:ext cx="8915400" cy="2204599"/>
          </a:xfrm>
          <a:prstGeom prst="rect">
            <a:avLst/>
          </a:prstGeom>
        </p:spPr>
      </p:pic>
    </p:spTree>
    <p:extLst>
      <p:ext uri="{BB962C8B-B14F-4D97-AF65-F5344CB8AC3E}">
        <p14:creationId xmlns:p14="http://schemas.microsoft.com/office/powerpoint/2010/main" val="2986881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A850CC8C-BE9F-428B-88A9-0D71B9A1A745}"/>
              </a:ext>
            </a:extLst>
          </p:cNvPr>
          <p:cNvSpPr>
            <a:spLocks noGrp="1"/>
          </p:cNvSpPr>
          <p:nvPr>
            <p:ph type="title"/>
          </p:nvPr>
        </p:nvSpPr>
        <p:spPr>
          <a:xfrm>
            <a:off x="3373062" y="624110"/>
            <a:ext cx="8131550" cy="1280890"/>
          </a:xfrm>
        </p:spPr>
        <p:txBody>
          <a:bodyPr>
            <a:normAutofit/>
          </a:bodyPr>
          <a:lstStyle/>
          <a:p>
            <a:r>
              <a:rPr lang="en-US" dirty="0"/>
              <a:t>As you read the excepts, did you…</a:t>
            </a:r>
          </a:p>
        </p:txBody>
      </p:sp>
      <p:sp>
        <p:nvSpPr>
          <p:cNvPr id="50" name="Rectangle 34">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4" name="Group 36">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38"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66"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0"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1"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2"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43"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44"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45"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46"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47"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48"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49"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51" name="Group 50">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52"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53"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54"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55"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56"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57"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58"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59"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60"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61"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62"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63"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65"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67" name="Content Placeholder 4">
            <a:extLst>
              <a:ext uri="{FF2B5EF4-FFF2-40B4-BE49-F238E27FC236}">
                <a16:creationId xmlns:a16="http://schemas.microsoft.com/office/drawing/2014/main" id="{7D0BCC95-CC2E-46B7-B1AF-94C8BFB0089D}"/>
              </a:ext>
            </a:extLst>
          </p:cNvPr>
          <p:cNvSpPr>
            <a:spLocks noGrp="1"/>
          </p:cNvSpPr>
          <p:nvPr>
            <p:ph idx="1"/>
          </p:nvPr>
        </p:nvSpPr>
        <p:spPr>
          <a:xfrm>
            <a:off x="3373062" y="2133599"/>
            <a:ext cx="8131550" cy="4466741"/>
          </a:xfrm>
        </p:spPr>
        <p:txBody>
          <a:bodyPr>
            <a:normAutofit fontScale="92500"/>
          </a:bodyPr>
          <a:lstStyle/>
          <a:p>
            <a:r>
              <a:rPr lang="en-US" sz="2400" dirty="0"/>
              <a:t>get a clear idea of the qualities being presented by the author?</a:t>
            </a:r>
          </a:p>
          <a:p>
            <a:endParaRPr lang="en-US" sz="2400" dirty="0"/>
          </a:p>
          <a:p>
            <a:r>
              <a:rPr lang="en-US" sz="2400" dirty="0"/>
              <a:t>learn the context of the excerpts presented?</a:t>
            </a:r>
          </a:p>
          <a:p>
            <a:endParaRPr lang="en-US" sz="2400" dirty="0"/>
          </a:p>
          <a:p>
            <a:r>
              <a:rPr lang="en-US" sz="2400" dirty="0"/>
              <a:t>understand how the excerpts evidenced the qualities to the author?</a:t>
            </a:r>
          </a:p>
          <a:p>
            <a:endParaRPr lang="en-US" sz="2400" dirty="0"/>
          </a:p>
          <a:p>
            <a:pPr marL="0" indent="0">
              <a:buNone/>
            </a:pPr>
            <a:r>
              <a:rPr lang="en-US" sz="2400" dirty="0"/>
              <a:t>If not, then compose a note helping the author improve the reporting of the qualitative data analysis results.</a:t>
            </a:r>
          </a:p>
        </p:txBody>
      </p:sp>
    </p:spTree>
    <p:extLst>
      <p:ext uri="{BB962C8B-B14F-4D97-AF65-F5344CB8AC3E}">
        <p14:creationId xmlns:p14="http://schemas.microsoft.com/office/powerpoint/2010/main" val="697706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8FABFA7-F79A-484C-9AF4-0252C11A3CA6}"/>
              </a:ext>
            </a:extLst>
          </p:cNvPr>
          <p:cNvSpPr>
            <a:spLocks noGrp="1"/>
          </p:cNvSpPr>
          <p:nvPr>
            <p:ph type="title"/>
          </p:nvPr>
        </p:nvSpPr>
        <p:spPr>
          <a:xfrm>
            <a:off x="1996581" y="225778"/>
            <a:ext cx="9508032" cy="1286933"/>
          </a:xfrm>
        </p:spPr>
        <p:txBody>
          <a:bodyPr/>
          <a:lstStyle/>
          <a:p>
            <a:r>
              <a:rPr lang="en-US" dirty="0"/>
              <a:t>Compose a memo using Microsoft Word’s Comment Tool</a:t>
            </a:r>
          </a:p>
        </p:txBody>
      </p:sp>
      <p:pic>
        <p:nvPicPr>
          <p:cNvPr id="6" name="Content Placeholder 5">
            <a:extLst>
              <a:ext uri="{FF2B5EF4-FFF2-40B4-BE49-F238E27FC236}">
                <a16:creationId xmlns:a16="http://schemas.microsoft.com/office/drawing/2014/main" id="{CCEDA314-E304-44C7-B73B-B5A268DD2932}"/>
              </a:ext>
            </a:extLst>
          </p:cNvPr>
          <p:cNvPicPr>
            <a:picLocks noGrp="1" noChangeAspect="1"/>
          </p:cNvPicPr>
          <p:nvPr>
            <p:ph idx="1"/>
          </p:nvPr>
        </p:nvPicPr>
        <p:blipFill>
          <a:blip r:embed="rId2"/>
          <a:stretch>
            <a:fillRect/>
          </a:stretch>
        </p:blipFill>
        <p:spPr>
          <a:xfrm>
            <a:off x="2592926" y="1512711"/>
            <a:ext cx="9249118" cy="4944533"/>
          </a:xfrm>
          <a:prstGeom prst="rect">
            <a:avLst/>
          </a:prstGeom>
        </p:spPr>
      </p:pic>
    </p:spTree>
    <p:extLst>
      <p:ext uri="{BB962C8B-B14F-4D97-AF65-F5344CB8AC3E}">
        <p14:creationId xmlns:p14="http://schemas.microsoft.com/office/powerpoint/2010/main" val="5016183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a:extLst>
              <a:ext uri="{FF2B5EF4-FFF2-40B4-BE49-F238E27FC236}">
                <a16:creationId xmlns:a16="http://schemas.microsoft.com/office/drawing/2014/main" id="{FB7D65B1-4128-4F1B-9923-1FA013CF57AD}"/>
              </a:ext>
            </a:extLst>
          </p:cNvPr>
          <p:cNvPicPr>
            <a:picLocks noGrp="1" noChangeAspect="1"/>
          </p:cNvPicPr>
          <p:nvPr>
            <p:ph idx="1"/>
          </p:nvPr>
        </p:nvPicPr>
        <p:blipFill>
          <a:blip r:embed="rId2"/>
          <a:stretch>
            <a:fillRect/>
          </a:stretch>
        </p:blipFill>
        <p:spPr>
          <a:xfrm>
            <a:off x="2415823" y="575733"/>
            <a:ext cx="9561688" cy="6005689"/>
          </a:xfrm>
          <a:prstGeom prst="rect">
            <a:avLst/>
          </a:prstGeom>
        </p:spPr>
      </p:pic>
    </p:spTree>
    <p:extLst>
      <p:ext uri="{BB962C8B-B14F-4D97-AF65-F5344CB8AC3E}">
        <p14:creationId xmlns:p14="http://schemas.microsoft.com/office/powerpoint/2010/main" val="27523479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0"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1"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2"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3"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4"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5"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6"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7"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8"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9"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0"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1"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3" name="Group 22">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4"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5"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6"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7"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8"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9"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0"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1"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2"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3"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4"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5"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7" name="Rectangle 36">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9" name="Freeform 6">
            <a:extLst>
              <a:ext uri="{FF2B5EF4-FFF2-40B4-BE49-F238E27FC236}">
                <a16:creationId xmlns:a16="http://schemas.microsoft.com/office/drawing/2014/main" id="{5BD23F8E-2E78-4C84-8EFB-FE6C8ACB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useBgFill="1">
        <p:nvSpPr>
          <p:cNvPr id="41" name="Rectangle 40">
            <a:extLst>
              <a:ext uri="{FF2B5EF4-FFF2-40B4-BE49-F238E27FC236}">
                <a16:creationId xmlns:a16="http://schemas.microsoft.com/office/drawing/2014/main" id="{57ABABA7-0420-4200-9B65-1C1967CE9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7A03E380-9CD1-4ABA-A763-9F9D252B890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2">
              <a:lumMod val="90000"/>
            </a:schemeClr>
          </a:solidFill>
        </p:grpSpPr>
        <p:sp>
          <p:nvSpPr>
            <p:cNvPr id="44" name="Freeform 11">
              <a:extLst>
                <a:ext uri="{FF2B5EF4-FFF2-40B4-BE49-F238E27FC236}">
                  <a16:creationId xmlns:a16="http://schemas.microsoft.com/office/drawing/2014/main" id="{66E01B84-4C2B-4DE5-90C8-9C4001A75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5" name="Freeform 12">
              <a:extLst>
                <a:ext uri="{FF2B5EF4-FFF2-40B4-BE49-F238E27FC236}">
                  <a16:creationId xmlns:a16="http://schemas.microsoft.com/office/drawing/2014/main" id="{64CE5A7A-D5C5-4FE5-860C-0B5748FDEE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6" name="Freeform 13">
              <a:extLst>
                <a:ext uri="{FF2B5EF4-FFF2-40B4-BE49-F238E27FC236}">
                  <a16:creationId xmlns:a16="http://schemas.microsoft.com/office/drawing/2014/main" id="{016A7D2A-6EEA-47B8-A763-7D82E41B3C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7" name="Freeform 14">
              <a:extLst>
                <a:ext uri="{FF2B5EF4-FFF2-40B4-BE49-F238E27FC236}">
                  <a16:creationId xmlns:a16="http://schemas.microsoft.com/office/drawing/2014/main" id="{E758F6E7-6DEC-48D0-ACB1-E5E26B13E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8" name="Freeform 15">
              <a:extLst>
                <a:ext uri="{FF2B5EF4-FFF2-40B4-BE49-F238E27FC236}">
                  <a16:creationId xmlns:a16="http://schemas.microsoft.com/office/drawing/2014/main" id="{B56657FF-C027-42E7-859B-902929B6FA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49" name="Freeform 16">
              <a:extLst>
                <a:ext uri="{FF2B5EF4-FFF2-40B4-BE49-F238E27FC236}">
                  <a16:creationId xmlns:a16="http://schemas.microsoft.com/office/drawing/2014/main" id="{79047F2A-5978-46C6-B3A2-54AAC2136B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0" name="Freeform 17">
              <a:extLst>
                <a:ext uri="{FF2B5EF4-FFF2-40B4-BE49-F238E27FC236}">
                  <a16:creationId xmlns:a16="http://schemas.microsoft.com/office/drawing/2014/main" id="{F3BE8FD1-0A72-4640-AC7A-2E057273F8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1" name="Freeform 18">
              <a:extLst>
                <a:ext uri="{FF2B5EF4-FFF2-40B4-BE49-F238E27FC236}">
                  <a16:creationId xmlns:a16="http://schemas.microsoft.com/office/drawing/2014/main" id="{752FC782-A372-4D11-B20D-958955E564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2" name="Freeform 19">
              <a:extLst>
                <a:ext uri="{FF2B5EF4-FFF2-40B4-BE49-F238E27FC236}">
                  <a16:creationId xmlns:a16="http://schemas.microsoft.com/office/drawing/2014/main" id="{AA00B2F1-BEE2-444A-8249-C8E3212CA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3" name="Freeform 20">
              <a:extLst>
                <a:ext uri="{FF2B5EF4-FFF2-40B4-BE49-F238E27FC236}">
                  <a16:creationId xmlns:a16="http://schemas.microsoft.com/office/drawing/2014/main" id="{E7F5747E-514B-4CF7-B6B0-DAD7149097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4" name="Freeform 21">
              <a:extLst>
                <a:ext uri="{FF2B5EF4-FFF2-40B4-BE49-F238E27FC236}">
                  <a16:creationId xmlns:a16="http://schemas.microsoft.com/office/drawing/2014/main" id="{931614BB-1593-40ED-8113-2BD1187055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5" name="Freeform 22">
              <a:extLst>
                <a:ext uri="{FF2B5EF4-FFF2-40B4-BE49-F238E27FC236}">
                  <a16:creationId xmlns:a16="http://schemas.microsoft.com/office/drawing/2014/main" id="{2691871F-F15C-4E19-BC9C-78E5748D74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4" name="Title 3">
            <a:extLst>
              <a:ext uri="{FF2B5EF4-FFF2-40B4-BE49-F238E27FC236}">
                <a16:creationId xmlns:a16="http://schemas.microsoft.com/office/drawing/2014/main" id="{D9443E9D-C2A4-49B4-82CB-2A83A549F22C}"/>
              </a:ext>
            </a:extLst>
          </p:cNvPr>
          <p:cNvSpPr>
            <a:spLocks noGrp="1"/>
          </p:cNvSpPr>
          <p:nvPr>
            <p:ph type="title"/>
          </p:nvPr>
        </p:nvSpPr>
        <p:spPr>
          <a:xfrm>
            <a:off x="1304103" y="1318591"/>
            <a:ext cx="5800929" cy="4220820"/>
          </a:xfrm>
        </p:spPr>
        <p:txBody>
          <a:bodyPr vert="horz" lIns="91440" tIns="45720" rIns="91440" bIns="45720" rtlCol="0" anchor="ctr">
            <a:normAutofit/>
          </a:bodyPr>
          <a:lstStyle/>
          <a:p>
            <a:pPr algn="r"/>
            <a:r>
              <a:rPr lang="en-US" sz="6600" dirty="0">
                <a:solidFill>
                  <a:schemeClr val="tx2">
                    <a:lumMod val="75000"/>
                  </a:schemeClr>
                </a:solidFill>
              </a:rPr>
              <a:t>But what about the table?</a:t>
            </a:r>
          </a:p>
        </p:txBody>
      </p:sp>
      <p:sp>
        <p:nvSpPr>
          <p:cNvPr id="57" name="Rectangle 56">
            <a:extLst>
              <a:ext uri="{FF2B5EF4-FFF2-40B4-BE49-F238E27FC236}">
                <a16:creationId xmlns:a16="http://schemas.microsoft.com/office/drawing/2014/main" id="{A317EBE3-FF86-4DA1-BC9A-331F7F214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59" name="Straight Connector 58">
            <a:extLst>
              <a:ext uri="{FF2B5EF4-FFF2-40B4-BE49-F238E27FC236}">
                <a16:creationId xmlns:a16="http://schemas.microsoft.com/office/drawing/2014/main" id="{34D43EC1-35FA-4FC3-8526-F655CEB09D9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7196" y="1871831"/>
            <a:ext cx="0" cy="3200400"/>
          </a:xfrm>
          <a:prstGeom prst="line">
            <a:avLst/>
          </a:prstGeom>
          <a:ln w="15875">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5740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The Qualitative Report (TQR)</a:t>
            </a:r>
            <a:br>
              <a:rPr lang="en-US" i="1" dirty="0"/>
            </a:br>
            <a:r>
              <a:rPr lang="en-US" dirty="0"/>
              <a:t>Best Practices Series</a:t>
            </a:r>
          </a:p>
        </p:txBody>
      </p:sp>
      <p:sp>
        <p:nvSpPr>
          <p:cNvPr id="3" name="Content Placeholder 2"/>
          <p:cNvSpPr>
            <a:spLocks noGrp="1"/>
          </p:cNvSpPr>
          <p:nvPr>
            <p:ph idx="1"/>
          </p:nvPr>
        </p:nvSpPr>
        <p:spPr/>
        <p:txBody>
          <a:bodyPr/>
          <a:lstStyle/>
          <a:p>
            <a:pPr marL="0" indent="0">
              <a:buNone/>
            </a:pPr>
            <a:r>
              <a:rPr lang="en-US" dirty="0"/>
              <a:t>We designed these presentations to help our editors and reviewers learn the TQR approach to helping authors improve their articles and to learn and utilize best practices in reporting their research studies. We also hope authors consult these resources as they prepare their papers for submission.</a:t>
            </a:r>
          </a:p>
          <a:p>
            <a:pPr marL="0" indent="0">
              <a:buNone/>
            </a:pPr>
            <a:endParaRPr lang="en-US" dirty="0"/>
          </a:p>
          <a:p>
            <a:pPr marL="0" indent="0">
              <a:buNone/>
            </a:pPr>
            <a:r>
              <a:rPr lang="en-US" dirty="0"/>
              <a:t>As a learning community, we feel our mission is not only to help authors learn how to write better, reviewers how to review better, and editors how to edit better, but also to help our readers to appreciate the aesthetic qualities of a paper well-written. </a:t>
            </a:r>
          </a:p>
          <a:p>
            <a:pPr marL="0" indent="0">
              <a:buNone/>
            </a:pPr>
            <a:endParaRPr lang="en-US" dirty="0"/>
          </a:p>
          <a:p>
            <a:pPr marL="0" indent="0">
              <a:buNone/>
            </a:pPr>
            <a:r>
              <a:rPr lang="en-US" dirty="0"/>
              <a:t>Please feel free to use these resources in your teaching and learning!</a:t>
            </a:r>
          </a:p>
        </p:txBody>
      </p:sp>
    </p:spTree>
    <p:extLst>
      <p:ext uri="{BB962C8B-B14F-4D97-AF65-F5344CB8AC3E}">
        <p14:creationId xmlns:p14="http://schemas.microsoft.com/office/powerpoint/2010/main" val="1734872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8FCF5-77BF-44D7-A824-B65F8A0E853C}"/>
              </a:ext>
            </a:extLst>
          </p:cNvPr>
          <p:cNvSpPr>
            <a:spLocks noGrp="1"/>
          </p:cNvSpPr>
          <p:nvPr>
            <p:ph type="title"/>
          </p:nvPr>
        </p:nvSpPr>
        <p:spPr>
          <a:xfrm>
            <a:off x="2592925" y="624110"/>
            <a:ext cx="8911687" cy="572512"/>
          </a:xfrm>
        </p:spPr>
        <p:txBody>
          <a:bodyPr>
            <a:normAutofit fontScale="90000"/>
          </a:bodyPr>
          <a:lstStyle/>
          <a:p>
            <a:pPr algn="ctr"/>
            <a:r>
              <a:rPr lang="en-US" b="1" dirty="0"/>
              <a:t>Excerpt Three</a:t>
            </a:r>
          </a:p>
        </p:txBody>
      </p:sp>
      <p:graphicFrame>
        <p:nvGraphicFramePr>
          <p:cNvPr id="4" name="Content Placeholder 3">
            <a:extLst>
              <a:ext uri="{FF2B5EF4-FFF2-40B4-BE49-F238E27FC236}">
                <a16:creationId xmlns:a16="http://schemas.microsoft.com/office/drawing/2014/main" id="{CFB8BD9A-2A31-41E1-823D-CBB08DC04780}"/>
              </a:ext>
            </a:extLst>
          </p:cNvPr>
          <p:cNvGraphicFramePr>
            <a:graphicFrameLocks noGrp="1"/>
          </p:cNvGraphicFramePr>
          <p:nvPr>
            <p:ph idx="1"/>
          </p:nvPr>
        </p:nvGraphicFramePr>
        <p:xfrm>
          <a:off x="2592924" y="1467557"/>
          <a:ext cx="8911687" cy="4521947"/>
        </p:xfrm>
        <a:graphic>
          <a:graphicData uri="http://schemas.openxmlformats.org/drawingml/2006/table">
            <a:tbl>
              <a:tblPr firstRow="1" firstCol="1" bandRow="1">
                <a:tableStyleId>{5C22544A-7EE6-4342-B048-85BDC9FD1C3A}</a:tableStyleId>
              </a:tblPr>
              <a:tblGrid>
                <a:gridCol w="2053976">
                  <a:extLst>
                    <a:ext uri="{9D8B030D-6E8A-4147-A177-3AD203B41FA5}">
                      <a16:colId xmlns:a16="http://schemas.microsoft.com/office/drawing/2014/main" val="4171084238"/>
                    </a:ext>
                  </a:extLst>
                </a:gridCol>
                <a:gridCol w="6857711">
                  <a:extLst>
                    <a:ext uri="{9D8B030D-6E8A-4147-A177-3AD203B41FA5}">
                      <a16:colId xmlns:a16="http://schemas.microsoft.com/office/drawing/2014/main" val="4000795433"/>
                    </a:ext>
                  </a:extLst>
                </a:gridCol>
              </a:tblGrid>
              <a:tr h="214869">
                <a:tc>
                  <a:txBody>
                    <a:bodyPr/>
                    <a:lstStyle/>
                    <a:p>
                      <a:pPr marL="0" marR="0">
                        <a:spcBef>
                          <a:spcPts val="0"/>
                        </a:spcBef>
                        <a:spcAft>
                          <a:spcPts val="0"/>
                        </a:spcAft>
                      </a:pPr>
                      <a:r>
                        <a:rPr lang="en-US" sz="1600" dirty="0">
                          <a:effectLst/>
                        </a:rPr>
                        <a:t>Theme 1:  Anger</a:t>
                      </a:r>
                      <a:endParaRPr lang="en-US" sz="1600" dirty="0">
                        <a:effectLst/>
                        <a:latin typeface="Times New Roman" panose="02020603050405020304" pitchFamily="18" charset="0"/>
                        <a:ea typeface="Times New Roman" panose="02020603050405020304" pitchFamily="18" charset="0"/>
                      </a:endParaRPr>
                    </a:p>
                  </a:txBody>
                  <a:tcPr marL="67469" marR="67469" marT="0" marB="0"/>
                </a:tc>
                <a:tc>
                  <a:txBody>
                    <a:bodyPr/>
                    <a:lstStyle/>
                    <a:p>
                      <a:pPr marL="0" marR="0">
                        <a:spcBef>
                          <a:spcPts val="0"/>
                        </a:spcBef>
                        <a:spcAft>
                          <a:spcPts val="0"/>
                        </a:spcAft>
                      </a:pPr>
                      <a:r>
                        <a:rPr lang="en-US" sz="1600" dirty="0">
                          <a:effectLst/>
                        </a:rPr>
                        <a:t>Verbatim Quotations from the Participants </a:t>
                      </a:r>
                      <a:endParaRPr lang="en-US" sz="1600" dirty="0">
                        <a:solidFill>
                          <a:srgbClr val="000000"/>
                        </a:solidFill>
                        <a:effectLst/>
                        <a:latin typeface="Times New Roman" panose="02020603050405020304" pitchFamily="18" charset="0"/>
                        <a:ea typeface="Calibri" panose="020F0502020204030204" pitchFamily="34" charset="0"/>
                      </a:endParaRPr>
                    </a:p>
                  </a:txBody>
                  <a:tcPr marL="67469" marR="67469" marT="0" marB="0"/>
                </a:tc>
                <a:extLst>
                  <a:ext uri="{0D108BD9-81ED-4DB2-BD59-A6C34878D82A}">
                    <a16:rowId xmlns:a16="http://schemas.microsoft.com/office/drawing/2014/main" val="1996652265"/>
                  </a:ext>
                </a:extLst>
              </a:tr>
              <a:tr h="4278107">
                <a:tc>
                  <a:txBody>
                    <a:bodyPr/>
                    <a:lstStyle/>
                    <a:p>
                      <a:pPr marL="0" marR="0">
                        <a:lnSpc>
                          <a:spcPct val="106000"/>
                        </a:lnSpc>
                        <a:spcBef>
                          <a:spcPts val="600"/>
                        </a:spcBef>
                        <a:spcAft>
                          <a:spcPts val="600"/>
                        </a:spcAft>
                      </a:pPr>
                      <a:r>
                        <a:rPr lang="en-US" sz="1800" dirty="0">
                          <a:effectLst/>
                        </a:rPr>
                        <a:t>Pattern 1.1, Angry feelings, easily angered, frustration</a:t>
                      </a:r>
                    </a:p>
                    <a:p>
                      <a:pPr marL="0" marR="0">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7469" marR="67469" marT="0" marB="0"/>
                </a:tc>
                <a:tc>
                  <a:txBody>
                    <a:bodyPr/>
                    <a:lstStyle/>
                    <a:p>
                      <a:r>
                        <a:rPr lang="en-US" sz="1400" b="1" dirty="0">
                          <a:effectLst/>
                        </a:rPr>
                        <a:t>“Yeah. And you know sometime…I just all the sudden, you know everything is calm in the house and- and I just, I get that anger. I’m just like, why am I angry? For what? There’s no need but, I don’t know. I don’t know.”</a:t>
                      </a:r>
                    </a:p>
                    <a:p>
                      <a:r>
                        <a:rPr lang="en-US" sz="1400" b="1" dirty="0">
                          <a:effectLst/>
                        </a:rPr>
                        <a:t> </a:t>
                      </a:r>
                    </a:p>
                    <a:p>
                      <a:r>
                        <a:rPr lang="en-US" sz="1400" b="1" dirty="0">
                          <a:effectLst/>
                        </a:rPr>
                        <a:t>“I used- I actually, you know, I’d get so mad that it just, it would, it would just be red.  I would see that and I didn’t see anything else.” </a:t>
                      </a:r>
                    </a:p>
                    <a:p>
                      <a:r>
                        <a:rPr lang="en-US" sz="1400" b="1" dirty="0">
                          <a:effectLst/>
                        </a:rPr>
                        <a:t> </a:t>
                      </a:r>
                    </a:p>
                    <a:p>
                      <a:r>
                        <a:rPr lang="en-US" sz="1400" b="1" dirty="0">
                          <a:effectLst/>
                        </a:rPr>
                        <a:t>“I feel more comfortable...I notice when I’m driving, you know the term road rage...I can’t stand (participant’s state of residence) drivers cause half of them can’t drive.  High beams in the middle of the night, cause they can’t see, they figure you’re not supposed to see either.  Uh, they get on your butt about a foot at sixty miles an hour and when you switch lanes they go back on your butt on the other lane too.  Having him (participant’s dog) riding with me, keeps me from killing one of those people on the road.”   </a:t>
                      </a:r>
                    </a:p>
                    <a:p>
                      <a:r>
                        <a:rPr lang="en-US" sz="1400" b="1" dirty="0">
                          <a:effectLst/>
                        </a:rPr>
                        <a:t> </a:t>
                      </a:r>
                    </a:p>
                    <a:p>
                      <a:r>
                        <a:rPr lang="en-US" sz="1400" b="1" dirty="0">
                          <a:effectLst/>
                        </a:rPr>
                        <a:t>“Oh, I was angry but I just, I was so angry at myself and the world that it didn’t matter anymore.  Um, I didn’t think I was worth living again.  Um, I was useless...Uh, I can’t say that anymore.  I really can’t.”  </a:t>
                      </a:r>
                    </a:p>
                    <a:p>
                      <a:endParaRPr lang="en-US" sz="1200" dirty="0">
                        <a:effectLst/>
                        <a:latin typeface="Times New Roman" panose="02020603050405020304" pitchFamily="18" charset="0"/>
                        <a:ea typeface="Calibri" panose="020F0502020204030204" pitchFamily="34" charset="0"/>
                      </a:endParaRPr>
                    </a:p>
                  </a:txBody>
                  <a:tcPr marL="67469" marR="67469" marT="0" marB="0"/>
                </a:tc>
                <a:extLst>
                  <a:ext uri="{0D108BD9-81ED-4DB2-BD59-A6C34878D82A}">
                    <a16:rowId xmlns:a16="http://schemas.microsoft.com/office/drawing/2014/main" val="282398215"/>
                  </a:ext>
                </a:extLst>
              </a:tr>
            </a:tbl>
          </a:graphicData>
        </a:graphic>
      </p:graphicFrame>
    </p:spTree>
    <p:extLst>
      <p:ext uri="{BB962C8B-B14F-4D97-AF65-F5344CB8AC3E}">
        <p14:creationId xmlns:p14="http://schemas.microsoft.com/office/powerpoint/2010/main" val="26352867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BAEF1-A908-4D1B-AA3E-557C54CB7661}"/>
              </a:ext>
            </a:extLst>
          </p:cNvPr>
          <p:cNvSpPr>
            <a:spLocks noGrp="1"/>
          </p:cNvSpPr>
          <p:nvPr>
            <p:ph type="title"/>
          </p:nvPr>
        </p:nvSpPr>
        <p:spPr/>
        <p:txBody>
          <a:bodyPr>
            <a:normAutofit/>
          </a:bodyPr>
          <a:lstStyle/>
          <a:p>
            <a:r>
              <a:rPr lang="en-US" sz="4000" dirty="0"/>
              <a:t>To Table or Not To Table?</a:t>
            </a:r>
          </a:p>
        </p:txBody>
      </p:sp>
      <p:sp>
        <p:nvSpPr>
          <p:cNvPr id="3" name="Content Placeholder 2">
            <a:extLst>
              <a:ext uri="{FF2B5EF4-FFF2-40B4-BE49-F238E27FC236}">
                <a16:creationId xmlns:a16="http://schemas.microsoft.com/office/drawing/2014/main" id="{966CAE03-28C2-4E2B-8C90-7E8E200CD046}"/>
              </a:ext>
            </a:extLst>
          </p:cNvPr>
          <p:cNvSpPr>
            <a:spLocks noGrp="1"/>
          </p:cNvSpPr>
          <p:nvPr>
            <p:ph idx="1"/>
          </p:nvPr>
        </p:nvSpPr>
        <p:spPr/>
        <p:txBody>
          <a:bodyPr>
            <a:normAutofit/>
          </a:bodyPr>
          <a:lstStyle/>
          <a:p>
            <a:r>
              <a:rPr lang="en-US" sz="2400" dirty="0"/>
              <a:t>Necessary?</a:t>
            </a:r>
          </a:p>
          <a:p>
            <a:endParaRPr lang="en-US" sz="2400" dirty="0"/>
          </a:p>
          <a:p>
            <a:r>
              <a:rPr lang="en-US" sz="2400" dirty="0"/>
              <a:t>Sufficient?</a:t>
            </a:r>
          </a:p>
          <a:p>
            <a:endParaRPr lang="en-US" sz="2400" dirty="0"/>
          </a:p>
          <a:p>
            <a:r>
              <a:rPr lang="en-US" sz="2400" dirty="0"/>
              <a:t>Clear?</a:t>
            </a:r>
          </a:p>
          <a:p>
            <a:endParaRPr lang="en-US" sz="2400" dirty="0"/>
          </a:p>
          <a:p>
            <a:r>
              <a:rPr lang="en-US" sz="2400" dirty="0"/>
              <a:t>Judge worthy?</a:t>
            </a:r>
          </a:p>
          <a:p>
            <a:pPr marL="0" indent="0">
              <a:buNone/>
            </a:pPr>
            <a:endParaRPr lang="en-US" dirty="0"/>
          </a:p>
        </p:txBody>
      </p:sp>
    </p:spTree>
    <p:extLst>
      <p:ext uri="{BB962C8B-B14F-4D97-AF65-F5344CB8AC3E}">
        <p14:creationId xmlns:p14="http://schemas.microsoft.com/office/powerpoint/2010/main" val="9623272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F0643-B616-465D-BF6A-80FC6DDFEFF4}"/>
              </a:ext>
            </a:extLst>
          </p:cNvPr>
          <p:cNvSpPr>
            <a:spLocks noGrp="1"/>
          </p:cNvSpPr>
          <p:nvPr>
            <p:ph type="title"/>
          </p:nvPr>
        </p:nvSpPr>
        <p:spPr/>
        <p:txBody>
          <a:bodyPr/>
          <a:lstStyle/>
          <a:p>
            <a:r>
              <a:rPr lang="en-US" dirty="0"/>
              <a:t>The Trouble with Tables</a:t>
            </a:r>
          </a:p>
        </p:txBody>
      </p:sp>
      <p:sp>
        <p:nvSpPr>
          <p:cNvPr id="3" name="Content Placeholder 2">
            <a:extLst>
              <a:ext uri="{FF2B5EF4-FFF2-40B4-BE49-F238E27FC236}">
                <a16:creationId xmlns:a16="http://schemas.microsoft.com/office/drawing/2014/main" id="{35793DB8-1E5A-452D-86A8-7A81124B2510}"/>
              </a:ext>
            </a:extLst>
          </p:cNvPr>
          <p:cNvSpPr>
            <a:spLocks noGrp="1"/>
          </p:cNvSpPr>
          <p:nvPr>
            <p:ph idx="1"/>
          </p:nvPr>
        </p:nvSpPr>
        <p:spPr>
          <a:xfrm>
            <a:off x="2589211" y="1905000"/>
            <a:ext cx="9465939" cy="4673082"/>
          </a:xfrm>
        </p:spPr>
        <p:txBody>
          <a:bodyPr>
            <a:normAutofit/>
          </a:bodyPr>
          <a:lstStyle/>
          <a:p>
            <a:pPr marL="0" indent="0">
              <a:buNone/>
            </a:pPr>
            <a:r>
              <a:rPr lang="en-US" sz="2200" dirty="0"/>
              <a:t>When you report your findings in the table by listing names of your categories in one column and posting excerpts from your data in the other column, we do not gain a clear understanding what meaning the categories have for you and how the examples evidence the qualitative distinctions you are trying to communicate as a result of your qualitative data analysis. In other words, examples are not the same as evidence. </a:t>
            </a:r>
          </a:p>
          <a:p>
            <a:pPr marL="0" indent="0">
              <a:buNone/>
            </a:pPr>
            <a:endParaRPr lang="en-US" dirty="0"/>
          </a:p>
        </p:txBody>
      </p:sp>
    </p:spTree>
    <p:extLst>
      <p:ext uri="{BB962C8B-B14F-4D97-AF65-F5344CB8AC3E}">
        <p14:creationId xmlns:p14="http://schemas.microsoft.com/office/powerpoint/2010/main" val="34707852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F0643-B616-465D-BF6A-80FC6DDFEFF4}"/>
              </a:ext>
            </a:extLst>
          </p:cNvPr>
          <p:cNvSpPr>
            <a:spLocks noGrp="1"/>
          </p:cNvSpPr>
          <p:nvPr>
            <p:ph type="title"/>
          </p:nvPr>
        </p:nvSpPr>
        <p:spPr/>
        <p:txBody>
          <a:bodyPr/>
          <a:lstStyle/>
          <a:p>
            <a:r>
              <a:rPr lang="en-US" dirty="0"/>
              <a:t>Table the Table</a:t>
            </a:r>
          </a:p>
        </p:txBody>
      </p:sp>
      <p:sp>
        <p:nvSpPr>
          <p:cNvPr id="3" name="Content Placeholder 2">
            <a:extLst>
              <a:ext uri="{FF2B5EF4-FFF2-40B4-BE49-F238E27FC236}">
                <a16:creationId xmlns:a16="http://schemas.microsoft.com/office/drawing/2014/main" id="{35793DB8-1E5A-452D-86A8-7A81124B2510}"/>
              </a:ext>
            </a:extLst>
          </p:cNvPr>
          <p:cNvSpPr>
            <a:spLocks noGrp="1"/>
          </p:cNvSpPr>
          <p:nvPr>
            <p:ph idx="1"/>
          </p:nvPr>
        </p:nvSpPr>
        <p:spPr>
          <a:xfrm>
            <a:off x="2589211" y="1783644"/>
            <a:ext cx="9465939" cy="4794438"/>
          </a:xfrm>
        </p:spPr>
        <p:txBody>
          <a:bodyPr>
            <a:normAutofit/>
          </a:bodyPr>
          <a:lstStyle/>
          <a:p>
            <a:pPr marL="0" indent="0">
              <a:buNone/>
            </a:pPr>
            <a:r>
              <a:rPr lang="en-US" sz="2200" dirty="0"/>
              <a:t>To construct a more compelling case for your findings, you need to provide testimony that makes the evidential relevance of your exhibits clearer regarding the qualitative distinction(s) you are attempting to argue. Or, more simply stated, please make your findings more evident. </a:t>
            </a:r>
          </a:p>
          <a:p>
            <a:pPr marL="0" indent="0">
              <a:buNone/>
            </a:pPr>
            <a:endParaRPr lang="en-US" sz="2200" dirty="0"/>
          </a:p>
          <a:p>
            <a:pPr marL="0" indent="0">
              <a:buNone/>
            </a:pPr>
            <a:r>
              <a:rPr lang="en-US" sz="2200" dirty="0"/>
              <a:t>To make the results of your qualitative data analysis clearer, please remove the chart and replace it with a category by category narrative presentation in which you first introduce and define the qualitative essence of the category and second explain how the examples serve as evidence to support your assertions of meaning from the data analysis. </a:t>
            </a:r>
          </a:p>
          <a:p>
            <a:pPr marL="0" indent="0">
              <a:buNone/>
            </a:pPr>
            <a:endParaRPr lang="en-US" dirty="0"/>
          </a:p>
        </p:txBody>
      </p:sp>
    </p:spTree>
    <p:extLst>
      <p:ext uri="{BB962C8B-B14F-4D97-AF65-F5344CB8AC3E}">
        <p14:creationId xmlns:p14="http://schemas.microsoft.com/office/powerpoint/2010/main" val="11312715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D0C6B-934B-4094-AA92-8026BC6C4567}"/>
              </a:ext>
            </a:extLst>
          </p:cNvPr>
          <p:cNvSpPr>
            <a:spLocks noGrp="1"/>
          </p:cNvSpPr>
          <p:nvPr>
            <p:ph type="title"/>
          </p:nvPr>
        </p:nvSpPr>
        <p:spPr>
          <a:xfrm>
            <a:off x="2592925" y="205274"/>
            <a:ext cx="8911687" cy="725904"/>
          </a:xfrm>
        </p:spPr>
        <p:txBody>
          <a:bodyPr>
            <a:normAutofit/>
          </a:bodyPr>
          <a:lstStyle/>
          <a:p>
            <a:r>
              <a:rPr lang="en-US" dirty="0"/>
              <a:t>Other Helpful Comments</a:t>
            </a:r>
          </a:p>
        </p:txBody>
      </p:sp>
      <p:sp>
        <p:nvSpPr>
          <p:cNvPr id="3" name="Content Placeholder 2">
            <a:extLst>
              <a:ext uri="{FF2B5EF4-FFF2-40B4-BE49-F238E27FC236}">
                <a16:creationId xmlns:a16="http://schemas.microsoft.com/office/drawing/2014/main" id="{47A9D00A-3FB9-4AE1-9891-42B5FB05690F}"/>
              </a:ext>
            </a:extLst>
          </p:cNvPr>
          <p:cNvSpPr>
            <a:spLocks noGrp="1"/>
          </p:cNvSpPr>
          <p:nvPr>
            <p:ph idx="1"/>
          </p:nvPr>
        </p:nvSpPr>
        <p:spPr>
          <a:xfrm>
            <a:off x="1551964" y="989901"/>
            <a:ext cx="10553350" cy="5754847"/>
          </a:xfrm>
        </p:spPr>
        <p:txBody>
          <a:bodyPr>
            <a:normAutofit lnSpcReduction="10000"/>
          </a:bodyPr>
          <a:lstStyle/>
          <a:p>
            <a:r>
              <a:rPr lang="en-US" sz="2000" dirty="0"/>
              <a:t>In the results section, we expect to see exemplary evidence from your data to support your findings. Referring indirectly to your actual data or only paraphrasing your data weakens your arguments and assertions as to what your findings are. To address this concern, please include direct excerpts from your data to support your findings.</a:t>
            </a:r>
          </a:p>
          <a:p>
            <a:endParaRPr lang="en-US" sz="2000" dirty="0"/>
          </a:p>
          <a:p>
            <a:r>
              <a:rPr lang="en-US" sz="2000" dirty="0"/>
              <a:t>When you list multiple excerpts we as readers have to guess in which excerpt is the evidence for the qualities you are suggesting they express. Please revise so you make it clearer where you are suggesting we can find the support in the data for your assertions about the data.</a:t>
            </a:r>
          </a:p>
          <a:p>
            <a:endParaRPr lang="en-US" sz="2000" dirty="0"/>
          </a:p>
          <a:p>
            <a:r>
              <a:rPr lang="en-US" sz="2000" dirty="0"/>
              <a:t>In the Results section of your paper we expect to see the results of your analysis of your data. When you weave in results of other research studies to comment on your own results it can be confusing to the readers. We would prefer you focus on your own findings produced by your data analysis in the Results section and save the discussion of how your findings relate to findings published in other sources for your Discussion section. </a:t>
            </a:r>
          </a:p>
          <a:p>
            <a:endParaRPr lang="en-US" sz="2000" dirty="0"/>
          </a:p>
          <a:p>
            <a:endParaRPr lang="en-US" dirty="0"/>
          </a:p>
        </p:txBody>
      </p:sp>
    </p:spTree>
    <p:extLst>
      <p:ext uri="{BB962C8B-B14F-4D97-AF65-F5344CB8AC3E}">
        <p14:creationId xmlns:p14="http://schemas.microsoft.com/office/powerpoint/2010/main" val="9824357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C38A5-E755-4295-9F39-0720F3FAF3FA}"/>
              </a:ext>
            </a:extLst>
          </p:cNvPr>
          <p:cNvSpPr>
            <a:spLocks noGrp="1"/>
          </p:cNvSpPr>
          <p:nvPr>
            <p:ph type="title"/>
          </p:nvPr>
        </p:nvSpPr>
        <p:spPr/>
        <p:txBody>
          <a:bodyPr>
            <a:normAutofit/>
          </a:bodyPr>
          <a:lstStyle/>
          <a:p>
            <a:r>
              <a:rPr lang="en-US" sz="4000" dirty="0"/>
              <a:t>Customize and Localize</a:t>
            </a:r>
          </a:p>
        </p:txBody>
      </p:sp>
      <p:sp>
        <p:nvSpPr>
          <p:cNvPr id="3" name="Content Placeholder 2">
            <a:extLst>
              <a:ext uri="{FF2B5EF4-FFF2-40B4-BE49-F238E27FC236}">
                <a16:creationId xmlns:a16="http://schemas.microsoft.com/office/drawing/2014/main" id="{F7AB0CDC-8712-4A01-945C-CAFB9423963C}"/>
              </a:ext>
            </a:extLst>
          </p:cNvPr>
          <p:cNvSpPr>
            <a:spLocks noGrp="1"/>
          </p:cNvSpPr>
          <p:nvPr>
            <p:ph idx="1"/>
          </p:nvPr>
        </p:nvSpPr>
        <p:spPr/>
        <p:txBody>
          <a:bodyPr>
            <a:normAutofit/>
          </a:bodyPr>
          <a:lstStyle/>
          <a:p>
            <a:r>
              <a:rPr lang="en-US" sz="2200" dirty="0"/>
              <a:t>TQR Ready Review Comments are just the start of a great review.</a:t>
            </a:r>
          </a:p>
          <a:p>
            <a:endParaRPr lang="en-US" sz="2200" dirty="0"/>
          </a:p>
          <a:p>
            <a:r>
              <a:rPr lang="en-US" sz="2200" dirty="0"/>
              <a:t>Customize your comments to bring your guidance closer to the author’s writing.</a:t>
            </a:r>
          </a:p>
          <a:p>
            <a:endParaRPr lang="en-US" sz="2200" dirty="0"/>
          </a:p>
          <a:p>
            <a:r>
              <a:rPr lang="en-US" sz="2200" dirty="0"/>
              <a:t>Localize your comments so they make sense in the overall context of the author’s paper.</a:t>
            </a:r>
          </a:p>
        </p:txBody>
      </p:sp>
    </p:spTree>
    <p:extLst>
      <p:ext uri="{BB962C8B-B14F-4D97-AF65-F5344CB8AC3E}">
        <p14:creationId xmlns:p14="http://schemas.microsoft.com/office/powerpoint/2010/main" val="8279758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66BF9EE-F7AC-4FA5-AC7E-001B3A642F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2" name="Freeform 11">
              <a:extLst>
                <a:ext uri="{FF2B5EF4-FFF2-40B4-BE49-F238E27FC236}">
                  <a16:creationId xmlns:a16="http://schemas.microsoft.com/office/drawing/2014/main" id="{3B48D182-44E3-4D8B-ACEF-F1A900BE4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3" name="Freeform 12">
              <a:extLst>
                <a:ext uri="{FF2B5EF4-FFF2-40B4-BE49-F238E27FC236}">
                  <a16:creationId xmlns:a16="http://schemas.microsoft.com/office/drawing/2014/main" id="{355A535A-A489-477F-A314-593AA8CAFB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4" name="Freeform 13">
              <a:extLst>
                <a:ext uri="{FF2B5EF4-FFF2-40B4-BE49-F238E27FC236}">
                  <a16:creationId xmlns:a16="http://schemas.microsoft.com/office/drawing/2014/main" id="{954C2D4C-FD83-4EF4-9312-04442ABD6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5" name="Freeform 14">
              <a:extLst>
                <a:ext uri="{FF2B5EF4-FFF2-40B4-BE49-F238E27FC236}">
                  <a16:creationId xmlns:a16="http://schemas.microsoft.com/office/drawing/2014/main" id="{C20701C2-CD9A-4698-BC97-E1085820C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6" name="Freeform 15">
              <a:extLst>
                <a:ext uri="{FF2B5EF4-FFF2-40B4-BE49-F238E27FC236}">
                  <a16:creationId xmlns:a16="http://schemas.microsoft.com/office/drawing/2014/main" id="{62575C35-466F-42AE-87A1-D691849AB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7" name="Freeform 16">
              <a:extLst>
                <a:ext uri="{FF2B5EF4-FFF2-40B4-BE49-F238E27FC236}">
                  <a16:creationId xmlns:a16="http://schemas.microsoft.com/office/drawing/2014/main" id="{58236F37-6119-45AC-80A0-CD2C311B50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8" name="Freeform 17">
              <a:extLst>
                <a:ext uri="{FF2B5EF4-FFF2-40B4-BE49-F238E27FC236}">
                  <a16:creationId xmlns:a16="http://schemas.microsoft.com/office/drawing/2014/main" id="{F3FDD799-39FE-4D6F-9A64-2F472B215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9" name="Freeform 18">
              <a:extLst>
                <a:ext uri="{FF2B5EF4-FFF2-40B4-BE49-F238E27FC236}">
                  <a16:creationId xmlns:a16="http://schemas.microsoft.com/office/drawing/2014/main" id="{9820D241-1D49-442C-A95A-00BC1BF9E2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0" name="Freeform 19">
              <a:extLst>
                <a:ext uri="{FF2B5EF4-FFF2-40B4-BE49-F238E27FC236}">
                  <a16:creationId xmlns:a16="http://schemas.microsoft.com/office/drawing/2014/main" id="{EBC2197C-B383-4866-8ABD-74222400BE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1" name="Freeform 20">
              <a:extLst>
                <a:ext uri="{FF2B5EF4-FFF2-40B4-BE49-F238E27FC236}">
                  <a16:creationId xmlns:a16="http://schemas.microsoft.com/office/drawing/2014/main" id="{404B06AA-FC93-4471-9DE4-56A401E70A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2" name="Freeform 21">
              <a:extLst>
                <a:ext uri="{FF2B5EF4-FFF2-40B4-BE49-F238E27FC236}">
                  <a16:creationId xmlns:a16="http://schemas.microsoft.com/office/drawing/2014/main" id="{E580600C-013F-4FAF-8FB7-4CC0FA80A9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3" name="Freeform 22">
              <a:extLst>
                <a:ext uri="{FF2B5EF4-FFF2-40B4-BE49-F238E27FC236}">
                  <a16:creationId xmlns:a16="http://schemas.microsoft.com/office/drawing/2014/main" id="{9BFCF199-64B2-4AEE-88C4-E954ABF362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5" name="Group 24">
            <a:extLst>
              <a:ext uri="{FF2B5EF4-FFF2-40B4-BE49-F238E27FC236}">
                <a16:creationId xmlns:a16="http://schemas.microsoft.com/office/drawing/2014/main" id="{E312DBA5-56D8-42B2-BA94-28168C2A670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6" name="Freeform 27">
              <a:extLst>
                <a:ext uri="{FF2B5EF4-FFF2-40B4-BE49-F238E27FC236}">
                  <a16:creationId xmlns:a16="http://schemas.microsoft.com/office/drawing/2014/main" id="{7AD46C74-3117-46B0-B267-0F61B57CA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7" name="Freeform 28">
              <a:extLst>
                <a:ext uri="{FF2B5EF4-FFF2-40B4-BE49-F238E27FC236}">
                  <a16:creationId xmlns:a16="http://schemas.microsoft.com/office/drawing/2014/main" id="{8C13B810-9664-45D8-8510-D6ED0ADD72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8" name="Freeform 29">
              <a:extLst>
                <a:ext uri="{FF2B5EF4-FFF2-40B4-BE49-F238E27FC236}">
                  <a16:creationId xmlns:a16="http://schemas.microsoft.com/office/drawing/2014/main" id="{10306E52-A922-4458-BCCE-C3C840CC7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9" name="Freeform 30">
              <a:extLst>
                <a:ext uri="{FF2B5EF4-FFF2-40B4-BE49-F238E27FC236}">
                  <a16:creationId xmlns:a16="http://schemas.microsoft.com/office/drawing/2014/main" id="{CB578819-B7E7-4250-932F-52AE2A2A9A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0" name="Freeform 31">
              <a:extLst>
                <a:ext uri="{FF2B5EF4-FFF2-40B4-BE49-F238E27FC236}">
                  <a16:creationId xmlns:a16="http://schemas.microsoft.com/office/drawing/2014/main" id="{454B9C91-B623-424A-B16E-F764F189D3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1" name="Freeform 32">
              <a:extLst>
                <a:ext uri="{FF2B5EF4-FFF2-40B4-BE49-F238E27FC236}">
                  <a16:creationId xmlns:a16="http://schemas.microsoft.com/office/drawing/2014/main" id="{EFD03C4A-8484-41E6-B458-032F1DCA7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2" name="Freeform 33">
              <a:extLst>
                <a:ext uri="{FF2B5EF4-FFF2-40B4-BE49-F238E27FC236}">
                  <a16:creationId xmlns:a16="http://schemas.microsoft.com/office/drawing/2014/main" id="{DDC2F3C3-1D4E-4913-9C5C-F9A65B47E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3" name="Freeform 34">
              <a:extLst>
                <a:ext uri="{FF2B5EF4-FFF2-40B4-BE49-F238E27FC236}">
                  <a16:creationId xmlns:a16="http://schemas.microsoft.com/office/drawing/2014/main" id="{1E15BCA2-2420-4C53-ADE9-40FBAC2384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4" name="Freeform 35">
              <a:extLst>
                <a:ext uri="{FF2B5EF4-FFF2-40B4-BE49-F238E27FC236}">
                  <a16:creationId xmlns:a16="http://schemas.microsoft.com/office/drawing/2014/main" id="{73D5FBF4-7129-4C51-B603-E3BC334195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5" name="Freeform 36">
              <a:extLst>
                <a:ext uri="{FF2B5EF4-FFF2-40B4-BE49-F238E27FC236}">
                  <a16:creationId xmlns:a16="http://schemas.microsoft.com/office/drawing/2014/main" id="{0165B164-CE2A-494C-88FC-507232B37C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6" name="Freeform 37">
              <a:extLst>
                <a:ext uri="{FF2B5EF4-FFF2-40B4-BE49-F238E27FC236}">
                  <a16:creationId xmlns:a16="http://schemas.microsoft.com/office/drawing/2014/main" id="{87F127E5-B10B-4D18-BCF0-E7C3C7F40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7" name="Freeform 38">
              <a:extLst>
                <a:ext uri="{FF2B5EF4-FFF2-40B4-BE49-F238E27FC236}">
                  <a16:creationId xmlns:a16="http://schemas.microsoft.com/office/drawing/2014/main" id="{FC692D59-F28D-4E42-B435-225F2C6CFA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9" name="Rectangle 38">
            <a:extLst>
              <a:ext uri="{FF2B5EF4-FFF2-40B4-BE49-F238E27FC236}">
                <a16:creationId xmlns:a16="http://schemas.microsoft.com/office/drawing/2014/main" id="{1996130F-9AB5-4DE9-8574-3AF891C5C1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1" name="Freeform 6">
            <a:extLst>
              <a:ext uri="{FF2B5EF4-FFF2-40B4-BE49-F238E27FC236}">
                <a16:creationId xmlns:a16="http://schemas.microsoft.com/office/drawing/2014/main" id="{3623DEAC-F39C-45D6-86DC-1033F64295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useBgFill="1">
        <p:nvSpPr>
          <p:cNvPr id="43" name="Rectangle 42">
            <a:extLst>
              <a:ext uri="{FF2B5EF4-FFF2-40B4-BE49-F238E27FC236}">
                <a16:creationId xmlns:a16="http://schemas.microsoft.com/office/drawing/2014/main" id="{A692209D-B607-46C3-8560-07AF722916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94874638-CF15-4908-BC4B-4908744D0B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4639734"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Title 3">
            <a:extLst>
              <a:ext uri="{FF2B5EF4-FFF2-40B4-BE49-F238E27FC236}">
                <a16:creationId xmlns:a16="http://schemas.microsoft.com/office/drawing/2014/main" id="{DF9A425A-71AA-45A1-9D03-CC2A21235E7F}"/>
              </a:ext>
            </a:extLst>
          </p:cNvPr>
          <p:cNvSpPr>
            <a:spLocks noGrp="1"/>
          </p:cNvSpPr>
          <p:nvPr>
            <p:ph type="title"/>
          </p:nvPr>
        </p:nvSpPr>
        <p:spPr>
          <a:xfrm>
            <a:off x="540279" y="967417"/>
            <a:ext cx="3778870" cy="3943250"/>
          </a:xfrm>
        </p:spPr>
        <p:txBody>
          <a:bodyPr vert="horz" lIns="91440" tIns="45720" rIns="91440" bIns="45720" rtlCol="0" anchor="b">
            <a:normAutofit/>
          </a:bodyPr>
          <a:lstStyle/>
          <a:p>
            <a:r>
              <a:rPr lang="en-US" sz="4000">
                <a:solidFill>
                  <a:srgbClr val="FEFFFF"/>
                </a:solidFill>
              </a:rPr>
              <a:t>Questions, Comments, Suggestions</a:t>
            </a:r>
          </a:p>
        </p:txBody>
      </p:sp>
      <p:sp>
        <p:nvSpPr>
          <p:cNvPr id="47" name="Freeform 5">
            <a:extLst>
              <a:ext uri="{FF2B5EF4-FFF2-40B4-BE49-F238E27FC236}">
                <a16:creationId xmlns:a16="http://schemas.microsoft.com/office/drawing/2014/main" id="{5F1B8348-CD6E-4561-A704-C232D9A267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5033007"/>
            <a:ext cx="5404022" cy="857047"/>
          </a:xfrm>
          <a:custGeom>
            <a:avLst/>
            <a:gdLst>
              <a:gd name="T0" fmla="*/ 1114 w 1117"/>
              <a:gd name="T1" fmla="*/ 77 h 163"/>
              <a:gd name="T2" fmla="*/ 1040 w 1117"/>
              <a:gd name="T3" fmla="*/ 3 h 163"/>
              <a:gd name="T4" fmla="*/ 1039 w 1117"/>
              <a:gd name="T5" fmla="*/ 2 h 163"/>
              <a:gd name="T6" fmla="*/ 1034 w 1117"/>
              <a:gd name="T7" fmla="*/ 0 h 163"/>
              <a:gd name="T8" fmla="*/ 578 w 1117"/>
              <a:gd name="T9" fmla="*/ 0 h 163"/>
              <a:gd name="T10" fmla="*/ 562 w 1117"/>
              <a:gd name="T11" fmla="*/ 0 h 163"/>
              <a:gd name="T12" fmla="*/ 440 w 1117"/>
              <a:gd name="T13" fmla="*/ 0 h 163"/>
              <a:gd name="T14" fmla="*/ 106 w 1117"/>
              <a:gd name="T15" fmla="*/ 0 h 163"/>
              <a:gd name="T16" fmla="*/ 0 w 1117"/>
              <a:gd name="T17" fmla="*/ 0 h 163"/>
              <a:gd name="T18" fmla="*/ 0 w 1117"/>
              <a:gd name="T19" fmla="*/ 163 h 163"/>
              <a:gd name="T20" fmla="*/ 106 w 1117"/>
              <a:gd name="T21" fmla="*/ 163 h 163"/>
              <a:gd name="T22" fmla="*/ 440 w 1117"/>
              <a:gd name="T23" fmla="*/ 163 h 163"/>
              <a:gd name="T24" fmla="*/ 562 w 1117"/>
              <a:gd name="T25" fmla="*/ 163 h 163"/>
              <a:gd name="T26" fmla="*/ 578 w 1117"/>
              <a:gd name="T27" fmla="*/ 163 h 163"/>
              <a:gd name="T28" fmla="*/ 1034 w 1117"/>
              <a:gd name="T29" fmla="*/ 163 h 163"/>
              <a:gd name="T30" fmla="*/ 1039 w 1117"/>
              <a:gd name="T31" fmla="*/ 161 h 163"/>
              <a:gd name="T32" fmla="*/ 1040 w 1117"/>
              <a:gd name="T33" fmla="*/ 160 h 163"/>
              <a:gd name="T34" fmla="*/ 1114 w 1117"/>
              <a:gd name="T35" fmla="*/ 86 h 163"/>
              <a:gd name="T36" fmla="*/ 1114 w 1117"/>
              <a:gd name="T37"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17" h="163">
                <a:moveTo>
                  <a:pt x="1114" y="77"/>
                </a:moveTo>
                <a:cubicBezTo>
                  <a:pt x="1040" y="3"/>
                  <a:pt x="1040" y="3"/>
                  <a:pt x="1040" y="3"/>
                </a:cubicBezTo>
                <a:cubicBezTo>
                  <a:pt x="1040" y="2"/>
                  <a:pt x="1039" y="2"/>
                  <a:pt x="1039" y="2"/>
                </a:cubicBezTo>
                <a:cubicBezTo>
                  <a:pt x="1038" y="1"/>
                  <a:pt x="1036" y="0"/>
                  <a:pt x="1034" y="0"/>
                </a:cubicBezTo>
                <a:cubicBezTo>
                  <a:pt x="578" y="0"/>
                  <a:pt x="578" y="0"/>
                  <a:pt x="578" y="0"/>
                </a:cubicBezTo>
                <a:cubicBezTo>
                  <a:pt x="562" y="0"/>
                  <a:pt x="562" y="0"/>
                  <a:pt x="562" y="0"/>
                </a:cubicBezTo>
                <a:cubicBezTo>
                  <a:pt x="440" y="0"/>
                  <a:pt x="440" y="0"/>
                  <a:pt x="440" y="0"/>
                </a:cubicBezTo>
                <a:cubicBezTo>
                  <a:pt x="106" y="0"/>
                  <a:pt x="106" y="0"/>
                  <a:pt x="106" y="0"/>
                </a:cubicBezTo>
                <a:cubicBezTo>
                  <a:pt x="0" y="0"/>
                  <a:pt x="0" y="0"/>
                  <a:pt x="0" y="0"/>
                </a:cubicBezTo>
                <a:cubicBezTo>
                  <a:pt x="0" y="163"/>
                  <a:pt x="0" y="163"/>
                  <a:pt x="0" y="163"/>
                </a:cubicBezTo>
                <a:cubicBezTo>
                  <a:pt x="106" y="163"/>
                  <a:pt x="106" y="163"/>
                  <a:pt x="106" y="163"/>
                </a:cubicBezTo>
                <a:cubicBezTo>
                  <a:pt x="440" y="163"/>
                  <a:pt x="440" y="163"/>
                  <a:pt x="440" y="163"/>
                </a:cubicBezTo>
                <a:cubicBezTo>
                  <a:pt x="562" y="163"/>
                  <a:pt x="562" y="163"/>
                  <a:pt x="562" y="163"/>
                </a:cubicBezTo>
                <a:cubicBezTo>
                  <a:pt x="578" y="163"/>
                  <a:pt x="578" y="163"/>
                  <a:pt x="578" y="163"/>
                </a:cubicBezTo>
                <a:cubicBezTo>
                  <a:pt x="1034" y="163"/>
                  <a:pt x="1034" y="163"/>
                  <a:pt x="1034" y="163"/>
                </a:cubicBezTo>
                <a:cubicBezTo>
                  <a:pt x="1036" y="163"/>
                  <a:pt x="1038" y="162"/>
                  <a:pt x="1039" y="161"/>
                </a:cubicBezTo>
                <a:cubicBezTo>
                  <a:pt x="1039" y="160"/>
                  <a:pt x="1040" y="160"/>
                  <a:pt x="1040" y="160"/>
                </a:cubicBezTo>
                <a:cubicBezTo>
                  <a:pt x="1114" y="86"/>
                  <a:pt x="1114" y="86"/>
                  <a:pt x="1114" y="86"/>
                </a:cubicBezTo>
                <a:cubicBezTo>
                  <a:pt x="1117" y="83"/>
                  <a:pt x="1117" y="79"/>
                  <a:pt x="1114" y="77"/>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pic>
        <p:nvPicPr>
          <p:cNvPr id="8" name="Graphic 7" descr="Chat">
            <a:extLst>
              <a:ext uri="{FF2B5EF4-FFF2-40B4-BE49-F238E27FC236}">
                <a16:creationId xmlns:a16="http://schemas.microsoft.com/office/drawing/2014/main" id="{C20D7567-F0EC-4185-A0EF-6F3CDD38F99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43011" y="967417"/>
            <a:ext cx="4930468" cy="4930468"/>
          </a:xfrm>
          <a:prstGeom prst="rect">
            <a:avLst/>
          </a:prstGeom>
        </p:spPr>
      </p:pic>
    </p:spTree>
    <p:extLst>
      <p:ext uri="{BB962C8B-B14F-4D97-AF65-F5344CB8AC3E}">
        <p14:creationId xmlns:p14="http://schemas.microsoft.com/office/powerpoint/2010/main" val="1955998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89212" y="1446415"/>
            <a:ext cx="8915400" cy="5104014"/>
          </a:xfrm>
        </p:spPr>
        <p:txBody>
          <a:bodyPr>
            <a:normAutofit/>
          </a:bodyPr>
          <a:lstStyle/>
          <a:p>
            <a:pPr marL="0" indent="0">
              <a:buNone/>
            </a:pPr>
            <a:r>
              <a:rPr lang="en-US" sz="2800" dirty="0"/>
              <a:t>Ron Chenail, PhD</a:t>
            </a:r>
          </a:p>
          <a:p>
            <a:pPr marL="0" indent="0">
              <a:buNone/>
            </a:pPr>
            <a:r>
              <a:rPr lang="en-US" sz="2800" i="1" dirty="0"/>
              <a:t>The Qualitative Report: </a:t>
            </a:r>
            <a:r>
              <a:rPr lang="en-US" sz="2800" i="1" dirty="0">
                <a:hlinkClick r:id="rId2"/>
              </a:rPr>
              <a:t>https://tqr.nova.edu/</a:t>
            </a:r>
            <a:r>
              <a:rPr lang="en-US" sz="2800" i="1" dirty="0"/>
              <a:t> </a:t>
            </a:r>
          </a:p>
          <a:p>
            <a:pPr marL="0" indent="0">
              <a:buNone/>
            </a:pPr>
            <a:r>
              <a:rPr lang="en-US" sz="2800" dirty="0"/>
              <a:t>Nova Southeastern University</a:t>
            </a:r>
          </a:p>
          <a:p>
            <a:pPr marL="0" indent="0">
              <a:buNone/>
            </a:pPr>
            <a:r>
              <a:rPr lang="en-US" sz="2800" dirty="0"/>
              <a:t>Graduate School of Arts, Humanities and Social Sciences</a:t>
            </a:r>
          </a:p>
          <a:p>
            <a:pPr marL="0" indent="0">
              <a:buNone/>
            </a:pPr>
            <a:r>
              <a:rPr lang="en-US" sz="2800" dirty="0"/>
              <a:t>3301 College Avenue</a:t>
            </a:r>
          </a:p>
          <a:p>
            <a:pPr marL="0" indent="0">
              <a:buNone/>
            </a:pPr>
            <a:r>
              <a:rPr lang="en-US" sz="2800" dirty="0"/>
              <a:t>Fort Lauderdale, Florida USA 33314</a:t>
            </a:r>
          </a:p>
          <a:p>
            <a:pPr marL="0" indent="0">
              <a:buNone/>
            </a:pPr>
            <a:r>
              <a:rPr lang="en-US" sz="2800" dirty="0"/>
              <a:t>Phone: 954.262.3019</a:t>
            </a:r>
          </a:p>
          <a:p>
            <a:pPr marL="0" indent="0">
              <a:buNone/>
            </a:pPr>
            <a:r>
              <a:rPr lang="en-US" sz="2800" dirty="0"/>
              <a:t>Email: </a:t>
            </a:r>
            <a:r>
              <a:rPr lang="en-US" sz="2800" dirty="0">
                <a:hlinkClick r:id="rId3"/>
              </a:rPr>
              <a:t>ron@nova.edu</a:t>
            </a:r>
            <a:endParaRPr lang="en-US" sz="2800" dirty="0"/>
          </a:p>
          <a:p>
            <a:pPr marL="0" indent="0">
              <a:buNone/>
            </a:pPr>
            <a:endParaRPr lang="en-US" dirty="0"/>
          </a:p>
          <a:p>
            <a:pPr marL="0" indent="0">
              <a:buNone/>
            </a:pPr>
            <a:endParaRPr lang="en-US" sz="2800" b="1" dirty="0"/>
          </a:p>
          <a:p>
            <a:pPr marL="0" indent="0">
              <a:buNone/>
            </a:pPr>
            <a:endParaRPr lang="en-US" sz="2800" b="1" dirty="0"/>
          </a:p>
          <a:p>
            <a:pPr marL="0" indent="0">
              <a:buNone/>
            </a:pPr>
            <a:endParaRPr lang="en-US" dirty="0"/>
          </a:p>
          <a:p>
            <a:pPr marL="0" indent="0">
              <a:buNone/>
            </a:pPr>
            <a:endParaRPr lang="en-US" dirty="0"/>
          </a:p>
          <a:p>
            <a:pPr marL="0" indent="0">
              <a:buNone/>
            </a:pPr>
            <a:endParaRPr lang="en-US" dirty="0"/>
          </a:p>
        </p:txBody>
      </p:sp>
      <p:sp>
        <p:nvSpPr>
          <p:cNvPr id="3" name="Title 2"/>
          <p:cNvSpPr>
            <a:spLocks noGrp="1"/>
          </p:cNvSpPr>
          <p:nvPr>
            <p:ph type="title"/>
          </p:nvPr>
        </p:nvSpPr>
        <p:spPr>
          <a:xfrm>
            <a:off x="2592925" y="624110"/>
            <a:ext cx="8911687" cy="822305"/>
          </a:xfrm>
        </p:spPr>
        <p:txBody>
          <a:bodyPr>
            <a:normAutofit/>
          </a:bodyPr>
          <a:lstStyle/>
          <a:p>
            <a:pPr algn="ctr"/>
            <a:r>
              <a:rPr lang="en-US" sz="4000"/>
              <a:t>Contact Information</a:t>
            </a:r>
            <a:endParaRPr lang="en-US" sz="4000" dirty="0"/>
          </a:p>
        </p:txBody>
      </p:sp>
    </p:spTree>
    <p:extLst>
      <p:ext uri="{BB962C8B-B14F-4D97-AF65-F5344CB8AC3E}">
        <p14:creationId xmlns:p14="http://schemas.microsoft.com/office/powerpoint/2010/main" val="3285811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B5894-8BA6-4AC1-BD2F-3FE9B29715F5}"/>
              </a:ext>
            </a:extLst>
          </p:cNvPr>
          <p:cNvSpPr>
            <a:spLocks noGrp="1"/>
          </p:cNvSpPr>
          <p:nvPr>
            <p:ph type="title"/>
          </p:nvPr>
        </p:nvSpPr>
        <p:spPr/>
        <p:txBody>
          <a:bodyPr/>
          <a:lstStyle/>
          <a:p>
            <a:r>
              <a:rPr lang="en-US" i="1" dirty="0"/>
              <a:t>The Qualitative Report </a:t>
            </a:r>
            <a:r>
              <a:rPr lang="en-US" dirty="0"/>
              <a:t>Editorial Board</a:t>
            </a:r>
            <a:br>
              <a:rPr lang="en-US" i="1" dirty="0"/>
            </a:br>
            <a:r>
              <a:rPr lang="en-US" dirty="0"/>
              <a:t>Commitment to Quality</a:t>
            </a:r>
          </a:p>
        </p:txBody>
      </p:sp>
      <p:sp>
        <p:nvSpPr>
          <p:cNvPr id="3" name="Content Placeholder 2">
            <a:extLst>
              <a:ext uri="{FF2B5EF4-FFF2-40B4-BE49-F238E27FC236}">
                <a16:creationId xmlns:a16="http://schemas.microsoft.com/office/drawing/2014/main" id="{04CF0B8E-1936-46B4-BF40-161A5541B1F3}"/>
              </a:ext>
            </a:extLst>
          </p:cNvPr>
          <p:cNvSpPr>
            <a:spLocks noGrp="1"/>
          </p:cNvSpPr>
          <p:nvPr>
            <p:ph idx="1"/>
          </p:nvPr>
        </p:nvSpPr>
        <p:spPr/>
        <p:txBody>
          <a:bodyPr>
            <a:normAutofit/>
          </a:bodyPr>
          <a:lstStyle/>
          <a:p>
            <a:r>
              <a:rPr lang="en-US" sz="2000" dirty="0"/>
              <a:t>Help authors improve their qualitative research reporting</a:t>
            </a:r>
          </a:p>
          <a:p>
            <a:endParaRPr lang="en-US" sz="2000" dirty="0"/>
          </a:p>
          <a:p>
            <a:r>
              <a:rPr lang="en-US" sz="2000" dirty="0"/>
              <a:t>Utilize “best practices” in contemporary qualitative research practice and presentation</a:t>
            </a:r>
          </a:p>
          <a:p>
            <a:endParaRPr lang="en-US" sz="2000" dirty="0"/>
          </a:p>
          <a:p>
            <a:r>
              <a:rPr lang="en-US" sz="2000" dirty="0"/>
              <a:t>Publish articles reflecting the best quality in qualitative research  </a:t>
            </a:r>
          </a:p>
          <a:p>
            <a:endParaRPr lang="en-US" sz="2000" dirty="0"/>
          </a:p>
          <a:p>
            <a:r>
              <a:rPr lang="en-US" sz="2000" dirty="0"/>
              <a:t>Maintain supportive and respectful relations </a:t>
            </a:r>
          </a:p>
          <a:p>
            <a:endParaRPr lang="en-US" dirty="0"/>
          </a:p>
        </p:txBody>
      </p:sp>
    </p:spTree>
    <p:extLst>
      <p:ext uri="{BB962C8B-B14F-4D97-AF65-F5344CB8AC3E}">
        <p14:creationId xmlns:p14="http://schemas.microsoft.com/office/powerpoint/2010/main" val="3067889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463335-F310-45AA-AC5C-0FA72945E6EC}"/>
              </a:ext>
            </a:extLst>
          </p:cNvPr>
          <p:cNvSpPr>
            <a:spLocks noGrp="1"/>
          </p:cNvSpPr>
          <p:nvPr>
            <p:ph type="title"/>
          </p:nvPr>
        </p:nvSpPr>
        <p:spPr>
          <a:xfrm>
            <a:off x="3373062" y="624110"/>
            <a:ext cx="8131550" cy="1280890"/>
          </a:xfrm>
        </p:spPr>
        <p:txBody>
          <a:bodyPr>
            <a:normAutofit/>
          </a:bodyPr>
          <a:lstStyle/>
          <a:p>
            <a:r>
              <a:rPr lang="en-US" sz="6000" dirty="0"/>
              <a:t>TQR 5 C’s for Quality</a:t>
            </a:r>
          </a:p>
        </p:txBody>
      </p:sp>
      <p:sp>
        <p:nvSpPr>
          <p:cNvPr id="25" name="Rectangle 9">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11">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13"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1"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5"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6"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7"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8"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9"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0"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1"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2"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3"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4"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6" name="Group 25">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27"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8"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29"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0"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1"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2"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3"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4"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5"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6"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7"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8"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0"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Content Placeholder 2">
            <a:extLst>
              <a:ext uri="{FF2B5EF4-FFF2-40B4-BE49-F238E27FC236}">
                <a16:creationId xmlns:a16="http://schemas.microsoft.com/office/drawing/2014/main" id="{9E397819-4D36-42C4-9896-60DFBB540454}"/>
              </a:ext>
            </a:extLst>
          </p:cNvPr>
          <p:cNvSpPr>
            <a:spLocks noGrp="1"/>
          </p:cNvSpPr>
          <p:nvPr>
            <p:ph idx="1"/>
          </p:nvPr>
        </p:nvSpPr>
        <p:spPr>
          <a:xfrm>
            <a:off x="3373062" y="2133600"/>
            <a:ext cx="8131550" cy="3777622"/>
          </a:xfrm>
        </p:spPr>
        <p:txBody>
          <a:bodyPr>
            <a:normAutofit/>
          </a:bodyPr>
          <a:lstStyle/>
          <a:p>
            <a:r>
              <a:rPr lang="en-US" sz="3600" dirty="0"/>
              <a:t>Creativity</a:t>
            </a:r>
          </a:p>
          <a:p>
            <a:r>
              <a:rPr lang="en-US" sz="3600" dirty="0"/>
              <a:t>Control</a:t>
            </a:r>
          </a:p>
          <a:p>
            <a:r>
              <a:rPr lang="en-US" sz="3600" dirty="0"/>
              <a:t>Clarity</a:t>
            </a:r>
          </a:p>
          <a:p>
            <a:r>
              <a:rPr lang="en-US" sz="3600" dirty="0"/>
              <a:t>Consistency</a:t>
            </a:r>
          </a:p>
          <a:p>
            <a:r>
              <a:rPr lang="en-US" sz="3600" dirty="0"/>
              <a:t>Coherence</a:t>
            </a:r>
            <a:r>
              <a:rPr lang="en-US" sz="3600" b="1" dirty="0"/>
              <a:t> </a:t>
            </a:r>
          </a:p>
          <a:p>
            <a:endParaRPr lang="en-US" dirty="0"/>
          </a:p>
        </p:txBody>
      </p:sp>
    </p:spTree>
    <p:extLst>
      <p:ext uri="{BB962C8B-B14F-4D97-AF65-F5344CB8AC3E}">
        <p14:creationId xmlns:p14="http://schemas.microsoft.com/office/powerpoint/2010/main" val="2191365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0"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1"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2"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3"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4"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5"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6"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7"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8"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9"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0"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1"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3" name="Group 22">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4"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5"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6"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7"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8"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9"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0"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1"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2"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3"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4"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5"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7" name="Rectangle 36">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9" name="Freeform 6">
            <a:extLst>
              <a:ext uri="{FF2B5EF4-FFF2-40B4-BE49-F238E27FC236}">
                <a16:creationId xmlns:a16="http://schemas.microsoft.com/office/drawing/2014/main" id="{5BD23F8E-2E78-4C84-8EFB-FE6C8ACB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41" name="Rectangle 40">
            <a:extLst>
              <a:ext uri="{FF2B5EF4-FFF2-40B4-BE49-F238E27FC236}">
                <a16:creationId xmlns:a16="http://schemas.microsoft.com/office/drawing/2014/main" id="{57ABABA7-0420-4200-9B65-1C1967CE9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gradFill>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7A03E380-9CD1-4ABA-A763-9F9D252B890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573513" y="0"/>
            <a:ext cx="5613431" cy="6853245"/>
            <a:chOff x="2487613" y="285750"/>
            <a:chExt cx="2428876" cy="5654676"/>
          </a:xfrm>
          <a:solidFill>
            <a:schemeClr val="accent1"/>
          </a:solidFill>
        </p:grpSpPr>
        <p:sp>
          <p:nvSpPr>
            <p:cNvPr id="44" name="Freeform 11">
              <a:extLst>
                <a:ext uri="{FF2B5EF4-FFF2-40B4-BE49-F238E27FC236}">
                  <a16:creationId xmlns:a16="http://schemas.microsoft.com/office/drawing/2014/main" id="{66E01B84-4C2B-4DE5-90C8-9C4001A75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5" name="Freeform 12">
              <a:extLst>
                <a:ext uri="{FF2B5EF4-FFF2-40B4-BE49-F238E27FC236}">
                  <a16:creationId xmlns:a16="http://schemas.microsoft.com/office/drawing/2014/main" id="{64CE5A7A-D5C5-4FE5-860C-0B5748FDEE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6" name="Freeform 13">
              <a:extLst>
                <a:ext uri="{FF2B5EF4-FFF2-40B4-BE49-F238E27FC236}">
                  <a16:creationId xmlns:a16="http://schemas.microsoft.com/office/drawing/2014/main" id="{016A7D2A-6EEA-47B8-A763-7D82E41B3C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7" name="Freeform 14">
              <a:extLst>
                <a:ext uri="{FF2B5EF4-FFF2-40B4-BE49-F238E27FC236}">
                  <a16:creationId xmlns:a16="http://schemas.microsoft.com/office/drawing/2014/main" id="{E758F6E7-6DEC-48D0-ACB1-E5E26B13E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8" name="Freeform 15">
              <a:extLst>
                <a:ext uri="{FF2B5EF4-FFF2-40B4-BE49-F238E27FC236}">
                  <a16:creationId xmlns:a16="http://schemas.microsoft.com/office/drawing/2014/main" id="{B56657FF-C027-42E7-859B-902929B6FA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49" name="Freeform 16">
              <a:extLst>
                <a:ext uri="{FF2B5EF4-FFF2-40B4-BE49-F238E27FC236}">
                  <a16:creationId xmlns:a16="http://schemas.microsoft.com/office/drawing/2014/main" id="{79047F2A-5978-46C6-B3A2-54AAC2136B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0" name="Freeform 17">
              <a:extLst>
                <a:ext uri="{FF2B5EF4-FFF2-40B4-BE49-F238E27FC236}">
                  <a16:creationId xmlns:a16="http://schemas.microsoft.com/office/drawing/2014/main" id="{F3BE8FD1-0A72-4640-AC7A-2E057273F8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1" name="Freeform 18">
              <a:extLst>
                <a:ext uri="{FF2B5EF4-FFF2-40B4-BE49-F238E27FC236}">
                  <a16:creationId xmlns:a16="http://schemas.microsoft.com/office/drawing/2014/main" id="{752FC782-A372-4D11-B20D-958955E564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2" name="Freeform 19">
              <a:extLst>
                <a:ext uri="{FF2B5EF4-FFF2-40B4-BE49-F238E27FC236}">
                  <a16:creationId xmlns:a16="http://schemas.microsoft.com/office/drawing/2014/main" id="{AA00B2F1-BEE2-444A-8249-C8E3212CA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3" name="Freeform 20">
              <a:extLst>
                <a:ext uri="{FF2B5EF4-FFF2-40B4-BE49-F238E27FC236}">
                  <a16:creationId xmlns:a16="http://schemas.microsoft.com/office/drawing/2014/main" id="{E7F5747E-514B-4CF7-B6B0-DAD7149097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4" name="Freeform 21">
              <a:extLst>
                <a:ext uri="{FF2B5EF4-FFF2-40B4-BE49-F238E27FC236}">
                  <a16:creationId xmlns:a16="http://schemas.microsoft.com/office/drawing/2014/main" id="{931614BB-1593-40ED-8113-2BD1187055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5" name="Freeform 22">
              <a:extLst>
                <a:ext uri="{FF2B5EF4-FFF2-40B4-BE49-F238E27FC236}">
                  <a16:creationId xmlns:a16="http://schemas.microsoft.com/office/drawing/2014/main" id="{2691871F-F15C-4E19-BC9C-78E5748D74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57" name="Freeform 6">
            <a:extLst>
              <a:ext uri="{FF2B5EF4-FFF2-40B4-BE49-F238E27FC236}">
                <a16:creationId xmlns:a16="http://schemas.microsoft.com/office/drawing/2014/main" id="{8576F020-8157-45CE-B1D9-6FA47AFEB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1159566"/>
            <a:ext cx="7560245" cy="453886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4" name="Title 3">
            <a:extLst>
              <a:ext uri="{FF2B5EF4-FFF2-40B4-BE49-F238E27FC236}">
                <a16:creationId xmlns:a16="http://schemas.microsoft.com/office/drawing/2014/main" id="{42E3C8AB-B199-4B73-8904-19DA704D6634}"/>
              </a:ext>
            </a:extLst>
          </p:cNvPr>
          <p:cNvSpPr>
            <a:spLocks noGrp="1"/>
          </p:cNvSpPr>
          <p:nvPr>
            <p:ph type="title"/>
          </p:nvPr>
        </p:nvSpPr>
        <p:spPr>
          <a:xfrm>
            <a:off x="987215" y="1318591"/>
            <a:ext cx="5102159" cy="4220820"/>
          </a:xfrm>
        </p:spPr>
        <p:txBody>
          <a:bodyPr vert="horz" lIns="91440" tIns="45720" rIns="91440" bIns="45720" rtlCol="0" anchor="ctr">
            <a:normAutofit/>
          </a:bodyPr>
          <a:lstStyle/>
          <a:p>
            <a:r>
              <a:rPr lang="en-US" sz="5400" dirty="0"/>
              <a:t>Reporting Qualitative Data Analysis Results Well</a:t>
            </a:r>
            <a:endParaRPr lang="en-US" sz="5400" dirty="0">
              <a:solidFill>
                <a:srgbClr val="FFFFFF"/>
              </a:solidFill>
            </a:endParaRPr>
          </a:p>
        </p:txBody>
      </p:sp>
    </p:spTree>
    <p:extLst>
      <p:ext uri="{BB962C8B-B14F-4D97-AF65-F5344CB8AC3E}">
        <p14:creationId xmlns:p14="http://schemas.microsoft.com/office/powerpoint/2010/main" val="4227879974"/>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640E99-EF3B-4462-9619-F221C026A3EF}"/>
              </a:ext>
            </a:extLst>
          </p:cNvPr>
          <p:cNvSpPr>
            <a:spLocks noGrp="1"/>
          </p:cNvSpPr>
          <p:nvPr>
            <p:ph type="title"/>
          </p:nvPr>
        </p:nvSpPr>
        <p:spPr>
          <a:xfrm>
            <a:off x="1259893" y="2136709"/>
            <a:ext cx="2454052" cy="3993727"/>
          </a:xfrm>
        </p:spPr>
        <p:txBody>
          <a:bodyPr>
            <a:normAutofit/>
          </a:bodyPr>
          <a:lstStyle/>
          <a:p>
            <a:r>
              <a:rPr lang="en-GB" sz="2800" dirty="0">
                <a:solidFill>
                  <a:schemeClr val="bg1"/>
                </a:solidFill>
              </a:rPr>
              <a:t>Three Qualitative Data Analysis Reporting Components </a:t>
            </a:r>
            <a:endParaRPr lang="en-US" sz="2800" dirty="0">
              <a:solidFill>
                <a:schemeClr val="bg1"/>
              </a:solidFill>
            </a:endParaRPr>
          </a:p>
        </p:txBody>
      </p:sp>
      <p:sp>
        <p:nvSpPr>
          <p:cNvPr id="1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2" name="Rectangle 11">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F4595AA-E0CB-4CF8-908E-45062A35B6E2}"/>
              </a:ext>
            </a:extLst>
          </p:cNvPr>
          <p:cNvSpPr>
            <a:spLocks noGrp="1"/>
          </p:cNvSpPr>
          <p:nvPr>
            <p:ph idx="1"/>
          </p:nvPr>
        </p:nvSpPr>
        <p:spPr>
          <a:xfrm>
            <a:off x="4706578" y="589722"/>
            <a:ext cx="6798033" cy="5321500"/>
          </a:xfrm>
        </p:spPr>
        <p:txBody>
          <a:bodyPr anchor="ctr">
            <a:normAutofit/>
          </a:bodyPr>
          <a:lstStyle/>
          <a:p>
            <a:r>
              <a:rPr lang="en-US" sz="3600" dirty="0"/>
              <a:t>The Quality</a:t>
            </a:r>
          </a:p>
          <a:p>
            <a:endParaRPr lang="en-US" sz="3600" dirty="0"/>
          </a:p>
          <a:p>
            <a:r>
              <a:rPr lang="en-US" sz="3600" dirty="0"/>
              <a:t>The Data</a:t>
            </a:r>
          </a:p>
          <a:p>
            <a:endParaRPr lang="en-US" sz="3600" dirty="0"/>
          </a:p>
          <a:p>
            <a:r>
              <a:rPr lang="en-US" sz="3600" dirty="0"/>
              <a:t>The Analysis</a:t>
            </a:r>
          </a:p>
        </p:txBody>
      </p:sp>
    </p:spTree>
    <p:extLst>
      <p:ext uri="{BB962C8B-B14F-4D97-AF65-F5344CB8AC3E}">
        <p14:creationId xmlns:p14="http://schemas.microsoft.com/office/powerpoint/2010/main" val="4012720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D73E5-7585-4110-B93F-1B50C7AA1D60}"/>
              </a:ext>
            </a:extLst>
          </p:cNvPr>
          <p:cNvSpPr>
            <a:spLocks noGrp="1"/>
          </p:cNvSpPr>
          <p:nvPr>
            <p:ph type="title"/>
          </p:nvPr>
        </p:nvSpPr>
        <p:spPr/>
        <p:txBody>
          <a:bodyPr>
            <a:normAutofit/>
          </a:bodyPr>
          <a:lstStyle/>
          <a:p>
            <a:r>
              <a:rPr lang="en-US" sz="4000" dirty="0"/>
              <a:t>The Quality</a:t>
            </a:r>
          </a:p>
        </p:txBody>
      </p:sp>
      <p:sp>
        <p:nvSpPr>
          <p:cNvPr id="3" name="Content Placeholder 2">
            <a:extLst>
              <a:ext uri="{FF2B5EF4-FFF2-40B4-BE49-F238E27FC236}">
                <a16:creationId xmlns:a16="http://schemas.microsoft.com/office/drawing/2014/main" id="{8EC8A95A-EE16-4485-8E85-699B916E4E26}"/>
              </a:ext>
            </a:extLst>
          </p:cNvPr>
          <p:cNvSpPr>
            <a:spLocks noGrp="1"/>
          </p:cNvSpPr>
          <p:nvPr>
            <p:ph idx="1"/>
          </p:nvPr>
        </p:nvSpPr>
        <p:spPr/>
        <p:txBody>
          <a:bodyPr/>
          <a:lstStyle/>
          <a:p>
            <a:pPr marL="0" indent="0">
              <a:buNone/>
            </a:pPr>
            <a:r>
              <a:rPr lang="en-GB" sz="2800" dirty="0"/>
              <a:t>For component one, </a:t>
            </a:r>
            <a:r>
              <a:rPr lang="en-GB" sz="2800" b="1" dirty="0"/>
              <a:t>the quality</a:t>
            </a:r>
            <a:r>
              <a:rPr lang="en-GB" sz="2800" dirty="0"/>
              <a:t>, please define what you mean by the finding. Without this definition, we don’t know what you mean by your finding’s qualities.</a:t>
            </a:r>
            <a:endParaRPr lang="en-US" sz="2800" dirty="0"/>
          </a:p>
          <a:p>
            <a:pPr marL="0" indent="0">
              <a:buNone/>
            </a:pPr>
            <a:endParaRPr lang="en-US" dirty="0"/>
          </a:p>
        </p:txBody>
      </p:sp>
    </p:spTree>
    <p:extLst>
      <p:ext uri="{BB962C8B-B14F-4D97-AF65-F5344CB8AC3E}">
        <p14:creationId xmlns:p14="http://schemas.microsoft.com/office/powerpoint/2010/main" val="4118201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B06FE-6B55-4B32-945A-596336E14DC1}"/>
              </a:ext>
            </a:extLst>
          </p:cNvPr>
          <p:cNvSpPr>
            <a:spLocks noGrp="1"/>
          </p:cNvSpPr>
          <p:nvPr>
            <p:ph type="title"/>
          </p:nvPr>
        </p:nvSpPr>
        <p:spPr/>
        <p:txBody>
          <a:bodyPr>
            <a:normAutofit/>
          </a:bodyPr>
          <a:lstStyle/>
          <a:p>
            <a:r>
              <a:rPr lang="en-US" sz="4000" dirty="0"/>
              <a:t>The Data</a:t>
            </a:r>
          </a:p>
        </p:txBody>
      </p:sp>
      <p:sp>
        <p:nvSpPr>
          <p:cNvPr id="3" name="Content Placeholder 2">
            <a:extLst>
              <a:ext uri="{FF2B5EF4-FFF2-40B4-BE49-F238E27FC236}">
                <a16:creationId xmlns:a16="http://schemas.microsoft.com/office/drawing/2014/main" id="{C1389D8E-A522-47B5-9236-1608FF8F2403}"/>
              </a:ext>
            </a:extLst>
          </p:cNvPr>
          <p:cNvSpPr>
            <a:spLocks noGrp="1"/>
          </p:cNvSpPr>
          <p:nvPr>
            <p:ph idx="1"/>
          </p:nvPr>
        </p:nvSpPr>
        <p:spPr/>
        <p:txBody>
          <a:bodyPr>
            <a:normAutofit/>
          </a:bodyPr>
          <a:lstStyle/>
          <a:p>
            <a:pPr marL="0" indent="0">
              <a:buNone/>
            </a:pPr>
            <a:r>
              <a:rPr lang="en-GB" sz="2800" dirty="0"/>
              <a:t>For component two, </a:t>
            </a:r>
            <a:r>
              <a:rPr lang="en-GB" sz="2800" b="1" dirty="0"/>
              <a:t>the data</a:t>
            </a:r>
            <a:r>
              <a:rPr lang="en-GB" sz="2800" dirty="0"/>
              <a:t>, please introduce the excerpt you suggest evidences the finding’s quality. Without the data, we have no evidence upon which to judge your representations of the data’s qualities. It is also important we know the source of the data.</a:t>
            </a:r>
            <a:endParaRPr lang="en-US" sz="2800" dirty="0"/>
          </a:p>
          <a:p>
            <a:pPr marL="0" indent="0">
              <a:buNone/>
            </a:pPr>
            <a:endParaRPr lang="en-US" dirty="0"/>
          </a:p>
        </p:txBody>
      </p:sp>
    </p:spTree>
    <p:extLst>
      <p:ext uri="{BB962C8B-B14F-4D97-AF65-F5344CB8AC3E}">
        <p14:creationId xmlns:p14="http://schemas.microsoft.com/office/powerpoint/2010/main" val="389271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8AC15-0B32-4B50-8852-00D5B194A30F}"/>
              </a:ext>
            </a:extLst>
          </p:cNvPr>
          <p:cNvSpPr>
            <a:spLocks noGrp="1"/>
          </p:cNvSpPr>
          <p:nvPr>
            <p:ph type="title"/>
          </p:nvPr>
        </p:nvSpPr>
        <p:spPr/>
        <p:txBody>
          <a:bodyPr>
            <a:normAutofit/>
          </a:bodyPr>
          <a:lstStyle/>
          <a:p>
            <a:r>
              <a:rPr lang="en-US" sz="4000" dirty="0"/>
              <a:t>The Analysis</a:t>
            </a:r>
          </a:p>
        </p:txBody>
      </p:sp>
      <p:sp>
        <p:nvSpPr>
          <p:cNvPr id="3" name="Content Placeholder 2">
            <a:extLst>
              <a:ext uri="{FF2B5EF4-FFF2-40B4-BE49-F238E27FC236}">
                <a16:creationId xmlns:a16="http://schemas.microsoft.com/office/drawing/2014/main" id="{9318EAEE-8F61-4BFE-8B6F-467C0DF52693}"/>
              </a:ext>
            </a:extLst>
          </p:cNvPr>
          <p:cNvSpPr>
            <a:spLocks noGrp="1"/>
          </p:cNvSpPr>
          <p:nvPr>
            <p:ph idx="1"/>
          </p:nvPr>
        </p:nvSpPr>
        <p:spPr>
          <a:xfrm>
            <a:off x="2592925" y="1996751"/>
            <a:ext cx="9307319" cy="4581329"/>
          </a:xfrm>
        </p:spPr>
        <p:txBody>
          <a:bodyPr>
            <a:normAutofit/>
          </a:bodyPr>
          <a:lstStyle/>
          <a:p>
            <a:pPr marL="0" indent="0">
              <a:buNone/>
            </a:pPr>
            <a:r>
              <a:rPr lang="en-GB" sz="2800" dirty="0"/>
              <a:t>For component three, </a:t>
            </a:r>
            <a:r>
              <a:rPr lang="en-GB" sz="2800" b="1" dirty="0"/>
              <a:t>the analysis</a:t>
            </a:r>
            <a:r>
              <a:rPr lang="en-GB" sz="2800" dirty="0"/>
              <a:t>, please explain how the data represent the qualities of which you claim the data signify because your analytical comments should bring the relationship between the quality asserted and the excerpt presented transparent and coherent - making your qualitative claims clearly evidenced by the data. Without your testimony, the exhibit must speak for itself, which is not good practice in qualitative data analysis. </a:t>
            </a:r>
            <a:endParaRPr lang="en-US" sz="2800" dirty="0"/>
          </a:p>
          <a:p>
            <a:pPr marL="0" indent="0">
              <a:buNone/>
            </a:pPr>
            <a:endParaRPr lang="en-US" dirty="0"/>
          </a:p>
        </p:txBody>
      </p:sp>
    </p:spTree>
    <p:extLst>
      <p:ext uri="{BB962C8B-B14F-4D97-AF65-F5344CB8AC3E}">
        <p14:creationId xmlns:p14="http://schemas.microsoft.com/office/powerpoint/2010/main" val="2771971466"/>
      </p:ext>
    </p:extLst>
  </p:cSld>
  <p:clrMapOvr>
    <a:masterClrMapping/>
  </p:clrMapOvr>
</p:sld>
</file>

<file path=ppt/theme/theme1.xml><?xml version="1.0" encoding="utf-8"?>
<a:theme xmlns:a="http://schemas.openxmlformats.org/drawingml/2006/main" name="Wisp">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60</TotalTime>
  <Words>1232</Words>
  <Application>Microsoft Office PowerPoint</Application>
  <PresentationFormat>Widescreen</PresentationFormat>
  <Paragraphs>118</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Century Gothic</vt:lpstr>
      <vt:lpstr>Times New Roman</vt:lpstr>
      <vt:lpstr>Wingdings 3</vt:lpstr>
      <vt:lpstr>Wisp</vt:lpstr>
      <vt:lpstr>Reporting Qualitative Data Analysis Results Well</vt:lpstr>
      <vt:lpstr>The Qualitative Report (TQR) Best Practices Series</vt:lpstr>
      <vt:lpstr>The Qualitative Report Editorial Board Commitment to Quality</vt:lpstr>
      <vt:lpstr>TQR 5 C’s for Quality</vt:lpstr>
      <vt:lpstr>Reporting Qualitative Data Analysis Results Well</vt:lpstr>
      <vt:lpstr>Three Qualitative Data Analysis Reporting Components </vt:lpstr>
      <vt:lpstr>The Quality</vt:lpstr>
      <vt:lpstr>The Data</vt:lpstr>
      <vt:lpstr>The Analysis</vt:lpstr>
      <vt:lpstr>The Prescription</vt:lpstr>
      <vt:lpstr>Application Exercise</vt:lpstr>
      <vt:lpstr>Excerpt One</vt:lpstr>
      <vt:lpstr>Excerpt Two</vt:lpstr>
      <vt:lpstr>Excerpt Three</vt:lpstr>
      <vt:lpstr>Excerpt Four</vt:lpstr>
      <vt:lpstr>As you read the excepts, did you…</vt:lpstr>
      <vt:lpstr>Compose a memo using Microsoft Word’s Comment Tool</vt:lpstr>
      <vt:lpstr>PowerPoint Presentation</vt:lpstr>
      <vt:lpstr>But what about the table?</vt:lpstr>
      <vt:lpstr>Excerpt Three</vt:lpstr>
      <vt:lpstr>To Table or Not To Table?</vt:lpstr>
      <vt:lpstr>The Trouble with Tables</vt:lpstr>
      <vt:lpstr>Table the Table</vt:lpstr>
      <vt:lpstr>Other Helpful Comments</vt:lpstr>
      <vt:lpstr>Customize and Localize</vt:lpstr>
      <vt:lpstr>Questions, Comments, Suggestions</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Reporting Qualitative Data Analysis Results Well</dc:title>
  <dc:creator>Ronald Chenail</dc:creator>
  <cp:lastModifiedBy>Ronald Chenail</cp:lastModifiedBy>
  <cp:revision>11</cp:revision>
  <dcterms:created xsi:type="dcterms:W3CDTF">2019-01-17T21:31:46Z</dcterms:created>
  <dcterms:modified xsi:type="dcterms:W3CDTF">2019-01-20T18:53:51Z</dcterms:modified>
</cp:coreProperties>
</file>